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Lst>
  <p:sldIdLst>
    <p:sldId id="256" r:id="rId2"/>
    <p:sldId id="277" r:id="rId3"/>
    <p:sldId id="257" r:id="rId4"/>
    <p:sldId id="258" r:id="rId5"/>
    <p:sldId id="259" r:id="rId6"/>
    <p:sldId id="266" r:id="rId7"/>
    <p:sldId id="265" r:id="rId8"/>
    <p:sldId id="267" r:id="rId9"/>
    <p:sldId id="268" r:id="rId10"/>
    <p:sldId id="269" r:id="rId11"/>
    <p:sldId id="270" r:id="rId12"/>
    <p:sldId id="271" r:id="rId13"/>
    <p:sldId id="272" r:id="rId14"/>
    <p:sldId id="273" r:id="rId15"/>
    <p:sldId id="274" r:id="rId16"/>
    <p:sldId id="275" r:id="rId17"/>
    <p:sldId id="276" r:id="rId18"/>
    <p:sldId id="26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100" d="100"/>
          <a:sy n="100" d="100"/>
        </p:scale>
        <p:origin x="88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
            <a:ext cx="9144000" cy="6858000"/>
          </a:xfrm>
          <a:prstGeom prst="rect">
            <a:avLst/>
          </a:prstGeom>
        </p:spPr>
      </p:pic>
      <p:sp>
        <p:nvSpPr>
          <p:cNvPr id="2" name="Title 1"/>
          <p:cNvSpPr>
            <a:spLocks noGrp="1"/>
          </p:cNvSpPr>
          <p:nvPr>
            <p:ph type="ctrTitle"/>
          </p:nvPr>
        </p:nvSpPr>
        <p:spPr>
          <a:xfrm>
            <a:off x="685800" y="1180435"/>
            <a:ext cx="7772400" cy="2387600"/>
          </a:xfrm>
        </p:spPr>
        <p:txBody>
          <a:bodyPr anchor="b">
            <a:normAutofit/>
          </a:bodyPr>
          <a:lstStyle>
            <a:lvl1pPr algn="ctr">
              <a:defRPr sz="4000" b="0">
                <a:solidFill>
                  <a:srgbClr val="00B05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90965"/>
            <a:ext cx="6858000" cy="443345"/>
          </a:xfrm>
        </p:spPr>
        <p:txBody>
          <a:bodyPr>
            <a:noAutofit/>
          </a:bodyPr>
          <a:lstStyle>
            <a:lvl1pPr marL="0" indent="0" algn="ctr">
              <a:spcBef>
                <a:spcPts val="0"/>
              </a:spcBef>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1" name="Text Placeholder 10"/>
          <p:cNvSpPr>
            <a:spLocks noGrp="1"/>
          </p:cNvSpPr>
          <p:nvPr>
            <p:ph type="body" sz="quarter" idx="10" hasCustomPrompt="1"/>
          </p:nvPr>
        </p:nvSpPr>
        <p:spPr>
          <a:xfrm>
            <a:off x="1773310" y="4339561"/>
            <a:ext cx="5597380" cy="914400"/>
          </a:xfrm>
        </p:spPr>
        <p:txBody>
          <a:bodyPr>
            <a:normAutofit/>
          </a:bodyPr>
          <a:lstStyle>
            <a:lvl1pPr marL="0" indent="0" algn="ctr">
              <a:spcBef>
                <a:spcPts val="0"/>
              </a:spcBef>
              <a:buFontTx/>
              <a:buNone/>
              <a:defRPr sz="24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CLICK TO EDIT MASTER TEXT STYLES</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140" y="5750560"/>
            <a:ext cx="262128" cy="265176"/>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140" y="6174740"/>
            <a:ext cx="262128" cy="262128"/>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5100" y="5697220"/>
            <a:ext cx="3364992" cy="484632"/>
          </a:xfrm>
          <a:prstGeom prst="rect">
            <a:avLst/>
          </a:prstGeom>
        </p:spPr>
      </p:pic>
      <p:sp>
        <p:nvSpPr>
          <p:cNvPr id="4" name="TextBox 3"/>
          <p:cNvSpPr txBox="1"/>
          <p:nvPr/>
        </p:nvSpPr>
        <p:spPr>
          <a:xfrm>
            <a:off x="7260610" y="6505108"/>
            <a:ext cx="1692322" cy="215444"/>
          </a:xfrm>
          <a:prstGeom prst="rect">
            <a:avLst/>
          </a:prstGeom>
          <a:noFill/>
        </p:spPr>
        <p:txBody>
          <a:bodyPr wrap="square" rtlCol="0">
            <a:spAutoFit/>
          </a:bodyPr>
          <a:lstStyle/>
          <a:p>
            <a:endParaRPr lang="en-US" sz="800" dirty="0">
              <a:solidFill>
                <a:schemeClr val="bg1"/>
              </a:solidFill>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96632" y="2001078"/>
            <a:ext cx="533785" cy="704088"/>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705" y="5393634"/>
            <a:ext cx="262128" cy="265175"/>
          </a:xfrm>
          <a:prstGeom prst="rect">
            <a:avLst/>
          </a:prstGeom>
        </p:spPr>
      </p:pic>
      <p:sp>
        <p:nvSpPr>
          <p:cNvPr id="14" name="TextBox 13"/>
          <p:cNvSpPr txBox="1"/>
          <p:nvPr/>
        </p:nvSpPr>
        <p:spPr>
          <a:xfrm>
            <a:off x="808383" y="5393634"/>
            <a:ext cx="3621024" cy="276999"/>
          </a:xfrm>
          <a:prstGeom prst="rect">
            <a:avLst/>
          </a:prstGeom>
          <a:noFill/>
        </p:spPr>
        <p:txBody>
          <a:bodyPr wrap="square" rtlCol="0">
            <a:spAutoFit/>
          </a:bodyPr>
          <a:lstStyle/>
          <a:p>
            <a:endParaRPr lang="en-US" sz="1200" b="1" dirty="0">
              <a:solidFill>
                <a:schemeClr val="bg1"/>
              </a:solidFill>
            </a:endParaRPr>
          </a:p>
        </p:txBody>
      </p:sp>
      <p:sp>
        <p:nvSpPr>
          <p:cNvPr id="17" name="TextBox 16"/>
          <p:cNvSpPr txBox="1"/>
          <p:nvPr/>
        </p:nvSpPr>
        <p:spPr>
          <a:xfrm>
            <a:off x="808515" y="5742801"/>
            <a:ext cx="3621024" cy="276999"/>
          </a:xfrm>
          <a:prstGeom prst="rect">
            <a:avLst/>
          </a:prstGeom>
          <a:noFill/>
        </p:spPr>
        <p:txBody>
          <a:bodyPr wrap="square" rtlCol="0">
            <a:spAutoFit/>
          </a:bodyPr>
          <a:lstStyle/>
          <a:p>
            <a:endParaRPr lang="en-US" sz="1200" b="1" dirty="0">
              <a:solidFill>
                <a:schemeClr val="bg1"/>
              </a:solidFill>
            </a:endParaRPr>
          </a:p>
        </p:txBody>
      </p:sp>
      <p:sp>
        <p:nvSpPr>
          <p:cNvPr id="19" name="TextBox 18"/>
          <p:cNvSpPr txBox="1"/>
          <p:nvPr/>
        </p:nvSpPr>
        <p:spPr>
          <a:xfrm>
            <a:off x="818322" y="6153618"/>
            <a:ext cx="3621024" cy="276999"/>
          </a:xfrm>
          <a:prstGeom prst="rect">
            <a:avLst/>
          </a:prstGeom>
          <a:noFill/>
        </p:spPr>
        <p:txBody>
          <a:bodyPr wrap="square" rtlCol="0">
            <a:spAutoFit/>
          </a:bodyPr>
          <a:lstStyle/>
          <a:p>
            <a:endParaRPr lang="en-US" sz="1200" b="1" dirty="0">
              <a:solidFill>
                <a:schemeClr val="bg1"/>
              </a:solidFill>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140" y="5750560"/>
            <a:ext cx="262128" cy="265176"/>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140" y="6174740"/>
            <a:ext cx="262128" cy="262128"/>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5100" y="5697220"/>
            <a:ext cx="3364992" cy="484632"/>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705" y="5393634"/>
            <a:ext cx="262128" cy="265175"/>
          </a:xfrm>
          <a:prstGeom prst="rect">
            <a:avLst/>
          </a:prstGeom>
        </p:spPr>
      </p:pic>
    </p:spTree>
    <p:extLst>
      <p:ext uri="{BB962C8B-B14F-4D97-AF65-F5344CB8AC3E}">
        <p14:creationId xmlns:p14="http://schemas.microsoft.com/office/powerpoint/2010/main" val="2876026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
        <p:nvSpPr>
          <p:cNvPr id="3" name="Slide Number Placeholder 2"/>
          <p:cNvSpPr>
            <a:spLocks noGrp="1"/>
          </p:cNvSpPr>
          <p:nvPr>
            <p:ph type="sldNum" sz="quarter" idx="11"/>
          </p:nvPr>
        </p:nvSpPr>
        <p:spPr/>
        <p:txBody>
          <a:bodyPr/>
          <a:lstStyle/>
          <a:p>
            <a:fld id="{D1601523-002C-46E0-8B1B-541C1AE81B0D}" type="slidenum">
              <a:rPr lang="en-US" smtClean="0"/>
              <a:pPr/>
              <a:t>‹#›</a:t>
            </a:fld>
            <a:endParaRPr lang="en-US" dirty="0"/>
          </a:p>
        </p:txBody>
      </p:sp>
    </p:spTree>
    <p:extLst>
      <p:ext uri="{BB962C8B-B14F-4D97-AF65-F5344CB8AC3E}">
        <p14:creationId xmlns:p14="http://schemas.microsoft.com/office/powerpoint/2010/main" val="3449239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Caption">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28650" y="144284"/>
            <a:ext cx="7886700" cy="4212564"/>
          </a:xfrm>
        </p:spPr>
        <p:txBody>
          <a:bodyPr/>
          <a:lstStyle/>
          <a:p>
            <a:r>
              <a:rPr lang="en-US" smtClean="0"/>
              <a:t>Click icon to add picture</a:t>
            </a:r>
            <a:endParaRPr lang="en-US"/>
          </a:p>
        </p:txBody>
      </p:sp>
      <p:sp>
        <p:nvSpPr>
          <p:cNvPr id="7" name="Title 6"/>
          <p:cNvSpPr>
            <a:spLocks noGrp="1"/>
          </p:cNvSpPr>
          <p:nvPr>
            <p:ph type="title"/>
          </p:nvPr>
        </p:nvSpPr>
        <p:spPr>
          <a:xfrm>
            <a:off x="628650" y="4466461"/>
            <a:ext cx="7886700" cy="1325563"/>
          </a:xfrm>
        </p:spPr>
        <p:txBody>
          <a:bodyPr/>
          <a:lstStyle>
            <a:lvl1pPr>
              <a:defRPr>
                <a:solidFill>
                  <a:srgbClr val="00B050"/>
                </a:solidFill>
              </a:defRPr>
            </a:lvl1pPr>
          </a:lstStyle>
          <a:p>
            <a:r>
              <a:rPr lang="en-US" smtClean="0"/>
              <a:t>Click to edit Master title style</a:t>
            </a:r>
            <a:endParaRPr lang="en-US" dirty="0"/>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D1601523-002C-46E0-8B1B-541C1AE81B0D}" type="slidenum">
              <a:rPr lang="en-US" smtClean="0"/>
              <a:pPr/>
              <a:t>‹#›</a:t>
            </a:fld>
            <a:endParaRPr lang="en-US" dirty="0"/>
          </a:p>
        </p:txBody>
      </p:sp>
    </p:spTree>
    <p:extLst>
      <p:ext uri="{BB962C8B-B14F-4D97-AF65-F5344CB8AC3E}">
        <p14:creationId xmlns:p14="http://schemas.microsoft.com/office/powerpoint/2010/main" val="2331628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80435"/>
            <a:ext cx="7772400" cy="2387600"/>
          </a:xfrm>
        </p:spPr>
        <p:txBody>
          <a:bodyPr anchor="b">
            <a:normAutofit/>
          </a:bodyPr>
          <a:lstStyle>
            <a:lvl1pPr algn="ctr">
              <a:lnSpc>
                <a:spcPct val="100000"/>
              </a:lnSpc>
              <a:defRPr sz="4000" b="0">
                <a:solidFill>
                  <a:srgbClr val="00B05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90965"/>
            <a:ext cx="6858000" cy="443345"/>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1" name="Text Placeholder 10"/>
          <p:cNvSpPr>
            <a:spLocks noGrp="1"/>
          </p:cNvSpPr>
          <p:nvPr>
            <p:ph type="body" sz="quarter" idx="10" hasCustomPrompt="1"/>
          </p:nvPr>
        </p:nvSpPr>
        <p:spPr>
          <a:xfrm>
            <a:off x="1773310" y="4339561"/>
            <a:ext cx="5597380" cy="914400"/>
          </a:xfrm>
        </p:spPr>
        <p:txBody>
          <a:bodyPr>
            <a:normAutofit/>
          </a:bodyPr>
          <a:lstStyle>
            <a:lvl1pPr marL="0" indent="0" algn="ctr">
              <a:buFontTx/>
              <a:buNone/>
              <a:defRPr sz="24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3871068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7219"/>
            <a:ext cx="7772400" cy="2387600"/>
          </a:xfrm>
        </p:spPr>
        <p:txBody>
          <a:bodyPr anchor="b">
            <a:normAutofit/>
          </a:bodyPr>
          <a:lstStyle>
            <a:lvl1pPr algn="ctr">
              <a:lnSpc>
                <a:spcPct val="100000"/>
              </a:lnSpc>
              <a:defRPr sz="4000" b="0">
                <a:solidFill>
                  <a:srgbClr val="00B05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158693"/>
            <a:ext cx="6858000" cy="443345"/>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1" name="Text Placeholder 10"/>
          <p:cNvSpPr>
            <a:spLocks noGrp="1"/>
          </p:cNvSpPr>
          <p:nvPr>
            <p:ph type="body" sz="quarter" idx="10" hasCustomPrompt="1"/>
          </p:nvPr>
        </p:nvSpPr>
        <p:spPr>
          <a:xfrm>
            <a:off x="1773310" y="4012009"/>
            <a:ext cx="5597380" cy="914400"/>
          </a:xfrm>
        </p:spPr>
        <p:txBody>
          <a:bodyPr>
            <a:normAutofit/>
          </a:bodyPr>
          <a:lstStyle>
            <a:lvl1pPr marL="0" indent="0" algn="ctr">
              <a:buFontTx/>
              <a:buNone/>
              <a:defRPr sz="24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1843056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019"/>
            <a:ext cx="7772400" cy="2387600"/>
          </a:xfrm>
        </p:spPr>
        <p:txBody>
          <a:bodyPr anchor="b">
            <a:normAutofit/>
          </a:bodyPr>
          <a:lstStyle>
            <a:lvl1pPr algn="ctr">
              <a:lnSpc>
                <a:spcPct val="100000"/>
              </a:lnSpc>
              <a:defRPr sz="4000" b="0">
                <a:solidFill>
                  <a:srgbClr val="00B05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158693"/>
            <a:ext cx="6858000" cy="1809092"/>
          </a:xfrm>
        </p:spPr>
        <p:txBody>
          <a:bodyPr>
            <a:norm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369657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Content Placeholder 5"/>
          <p:cNvSpPr>
            <a:spLocks noGrp="1"/>
          </p:cNvSpPr>
          <p:nvPr>
            <p:ph sz="quarter" idx="10"/>
          </p:nvPr>
        </p:nvSpPr>
        <p:spPr>
          <a:xfrm>
            <a:off x="628650" y="1600200"/>
            <a:ext cx="3943350" cy="410135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1"/>
          </p:nvPr>
        </p:nvSpPr>
        <p:spPr>
          <a:xfrm>
            <a:off x="4572000" y="1600200"/>
            <a:ext cx="3943350" cy="410135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2"/>
          </p:nvPr>
        </p:nvSpPr>
        <p:spPr/>
        <p:txBody>
          <a:bodyPr/>
          <a:lstStyle/>
          <a:p>
            <a:endParaRPr lang="en-US" dirty="0"/>
          </a:p>
        </p:txBody>
      </p:sp>
      <p:sp>
        <p:nvSpPr>
          <p:cNvPr id="4" name="Slide Number Placeholder 3"/>
          <p:cNvSpPr>
            <a:spLocks noGrp="1"/>
          </p:cNvSpPr>
          <p:nvPr>
            <p:ph type="sldNum" sz="quarter" idx="13"/>
          </p:nvPr>
        </p:nvSpPr>
        <p:spPr/>
        <p:txBody>
          <a:bodyPr/>
          <a:lstStyle/>
          <a:p>
            <a:fld id="{D1601523-002C-46E0-8B1B-541C1AE81B0D}" type="slidenum">
              <a:rPr lang="en-US" smtClean="0"/>
              <a:pPr/>
              <a:t>‹#›</a:t>
            </a:fld>
            <a:endParaRPr lang="en-US" dirty="0"/>
          </a:p>
        </p:txBody>
      </p:sp>
    </p:spTree>
    <p:extLst>
      <p:ext uri="{BB962C8B-B14F-4D97-AF65-F5344CB8AC3E}">
        <p14:creationId xmlns:p14="http://schemas.microsoft.com/office/powerpoint/2010/main" val="2223415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Text,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13"/>
          <p:cNvSpPr>
            <a:spLocks noGrp="1"/>
          </p:cNvSpPr>
          <p:nvPr>
            <p:ph type="body" sz="quarter" idx="11"/>
          </p:nvPr>
        </p:nvSpPr>
        <p:spPr>
          <a:xfrm>
            <a:off x="628650" y="1596560"/>
            <a:ext cx="7886700" cy="1146640"/>
          </a:xfrm>
        </p:spPr>
        <p:txBody>
          <a:bodyPr>
            <a:noAutofit/>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Picture Placeholder 3"/>
          <p:cNvSpPr>
            <a:spLocks noGrp="1"/>
          </p:cNvSpPr>
          <p:nvPr>
            <p:ph type="pic" sz="quarter" idx="12"/>
          </p:nvPr>
        </p:nvSpPr>
        <p:spPr>
          <a:xfrm>
            <a:off x="628650" y="3025588"/>
            <a:ext cx="7886700" cy="2710655"/>
          </a:xfrm>
        </p:spPr>
        <p:txBody>
          <a:bodyPr/>
          <a:lstStyle/>
          <a:p>
            <a:r>
              <a:rPr lang="en-US" smtClean="0"/>
              <a:t>Click icon to add picture</a:t>
            </a:r>
            <a:endParaRPr lang="en-US" dirty="0"/>
          </a:p>
        </p:txBody>
      </p:sp>
      <p:sp>
        <p:nvSpPr>
          <p:cNvPr id="5" name="Footer Placeholder 4"/>
          <p:cNvSpPr>
            <a:spLocks noGrp="1"/>
          </p:cNvSpPr>
          <p:nvPr>
            <p:ph type="ftr" sz="quarter" idx="13"/>
          </p:nvPr>
        </p:nvSpPr>
        <p:spPr/>
        <p:txBody>
          <a:bodyPr/>
          <a:lstStyle/>
          <a:p>
            <a:endParaRPr lang="en-US" dirty="0"/>
          </a:p>
        </p:txBody>
      </p:sp>
      <p:sp>
        <p:nvSpPr>
          <p:cNvPr id="6" name="Slide Number Placeholder 5"/>
          <p:cNvSpPr>
            <a:spLocks noGrp="1"/>
          </p:cNvSpPr>
          <p:nvPr>
            <p:ph type="sldNum" sz="quarter" idx="14"/>
          </p:nvPr>
        </p:nvSpPr>
        <p:spPr/>
        <p:txBody>
          <a:bodyPr/>
          <a:lstStyle/>
          <a:p>
            <a:fld id="{D1601523-002C-46E0-8B1B-541C1AE81B0D}" type="slidenum">
              <a:rPr lang="en-US" smtClean="0"/>
              <a:pPr/>
              <a:t>‹#›</a:t>
            </a:fld>
            <a:endParaRPr lang="en-US" dirty="0"/>
          </a:p>
        </p:txBody>
      </p:sp>
    </p:spTree>
    <p:extLst>
      <p:ext uri="{BB962C8B-B14F-4D97-AF65-F5344CB8AC3E}">
        <p14:creationId xmlns:p14="http://schemas.microsoft.com/office/powerpoint/2010/main" val="3254974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2 Left Content &amp; Right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11"/>
          <p:cNvSpPr>
            <a:spLocks noGrp="1"/>
          </p:cNvSpPr>
          <p:nvPr>
            <p:ph type="pic" sz="quarter" idx="10"/>
          </p:nvPr>
        </p:nvSpPr>
        <p:spPr>
          <a:xfrm>
            <a:off x="5172075" y="1595343"/>
            <a:ext cx="3263900" cy="4200525"/>
          </a:xfrm>
        </p:spPr>
        <p:txBody>
          <a:bodyPr/>
          <a:lstStyle/>
          <a:p>
            <a:r>
              <a:rPr lang="en-US" smtClean="0"/>
              <a:t>Click icon to add picture</a:t>
            </a:r>
            <a:endParaRPr lang="en-US"/>
          </a:p>
        </p:txBody>
      </p:sp>
      <p:sp>
        <p:nvSpPr>
          <p:cNvPr id="5" name="Text Placeholder 13"/>
          <p:cNvSpPr>
            <a:spLocks noGrp="1"/>
          </p:cNvSpPr>
          <p:nvPr>
            <p:ph type="body" sz="quarter" idx="11"/>
          </p:nvPr>
        </p:nvSpPr>
        <p:spPr>
          <a:xfrm>
            <a:off x="628650" y="1595343"/>
            <a:ext cx="3835400" cy="1882775"/>
          </a:xfrm>
        </p:spPr>
        <p:txBody>
          <a:bodyPr>
            <a:noAutofit/>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15"/>
          <p:cNvSpPr>
            <a:spLocks noGrp="1"/>
          </p:cNvSpPr>
          <p:nvPr>
            <p:ph type="body" sz="quarter" idx="12"/>
          </p:nvPr>
        </p:nvSpPr>
        <p:spPr>
          <a:xfrm>
            <a:off x="685800" y="3657600"/>
            <a:ext cx="3733799" cy="2057399"/>
          </a:xfrm>
          <a:solidFill>
            <a:srgbClr val="00B050">
              <a:alpha val="30000"/>
            </a:srgbClr>
          </a:solidFill>
        </p:spPr>
        <p:txBody>
          <a:bodyPr>
            <a:normAutofit/>
          </a:bodyPr>
          <a:lstStyle>
            <a:lvl1pPr>
              <a:defRPr sz="2000"/>
            </a:lvl1pPr>
            <a:lvl2pPr>
              <a:defRPr sz="2000"/>
            </a:lvl2pPr>
            <a:lvl3pPr>
              <a:defRPr sz="2000"/>
            </a:lvl3pPr>
            <a:lvl4pPr>
              <a:defRPr sz="2000"/>
            </a:lvl4pPr>
            <a:lvl5pPr>
              <a:defRPr sz="20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3"/>
          </p:nvPr>
        </p:nvSpPr>
        <p:spPr/>
        <p:txBody>
          <a:bodyPr/>
          <a:lstStyle/>
          <a:p>
            <a:endParaRPr lang="en-US" dirty="0"/>
          </a:p>
        </p:txBody>
      </p:sp>
      <p:sp>
        <p:nvSpPr>
          <p:cNvPr id="8" name="Slide Number Placeholder 7"/>
          <p:cNvSpPr>
            <a:spLocks noGrp="1"/>
          </p:cNvSpPr>
          <p:nvPr>
            <p:ph type="sldNum" sz="quarter" idx="14"/>
          </p:nvPr>
        </p:nvSpPr>
        <p:spPr/>
        <p:txBody>
          <a:bodyPr/>
          <a:lstStyle/>
          <a:p>
            <a:fld id="{D1601523-002C-46E0-8B1B-541C1AE81B0D}" type="slidenum">
              <a:rPr lang="en-US" smtClean="0"/>
              <a:pPr/>
              <a:t>‹#›</a:t>
            </a:fld>
            <a:endParaRPr lang="en-US" dirty="0"/>
          </a:p>
        </p:txBody>
      </p:sp>
    </p:spTree>
    <p:extLst>
      <p:ext uri="{BB962C8B-B14F-4D97-AF65-F5344CB8AC3E}">
        <p14:creationId xmlns:p14="http://schemas.microsoft.com/office/powerpoint/2010/main" val="3217554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Picture w/Caption">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28650" y="144284"/>
            <a:ext cx="7886700" cy="4212564"/>
          </a:xfrm>
        </p:spPr>
        <p:txBody>
          <a:bodyPr/>
          <a:lstStyle/>
          <a:p>
            <a:r>
              <a:rPr lang="en-US" smtClean="0"/>
              <a:t>Click icon to add picture</a:t>
            </a:r>
            <a:endParaRPr lang="en-US"/>
          </a:p>
        </p:txBody>
      </p:sp>
      <p:sp>
        <p:nvSpPr>
          <p:cNvPr id="7" name="Title 6"/>
          <p:cNvSpPr>
            <a:spLocks noGrp="1"/>
          </p:cNvSpPr>
          <p:nvPr>
            <p:ph type="title"/>
          </p:nvPr>
        </p:nvSpPr>
        <p:spPr>
          <a:xfrm>
            <a:off x="628650" y="4466461"/>
            <a:ext cx="7886700" cy="1325563"/>
          </a:xfrm>
        </p:spPr>
        <p:txBody>
          <a:bodyPr/>
          <a:lstStyle/>
          <a:p>
            <a:r>
              <a:rPr lang="en-US" smtClean="0"/>
              <a:t>Click to edit Master title style</a:t>
            </a:r>
            <a:endParaRPr lang="en-US" dirty="0"/>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D1601523-002C-46E0-8B1B-541C1AE81B0D}" type="slidenum">
              <a:rPr lang="en-US" smtClean="0"/>
              <a:pPr/>
              <a:t>‹#›</a:t>
            </a:fld>
            <a:endParaRPr lang="en-US" dirty="0"/>
          </a:p>
        </p:txBody>
      </p:sp>
    </p:spTree>
    <p:extLst>
      <p:ext uri="{BB962C8B-B14F-4D97-AF65-F5344CB8AC3E}">
        <p14:creationId xmlns:p14="http://schemas.microsoft.com/office/powerpoint/2010/main" val="3903055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80435"/>
            <a:ext cx="7772400" cy="2387600"/>
          </a:xfrm>
        </p:spPr>
        <p:txBody>
          <a:bodyPr anchor="b">
            <a:normAutofit/>
          </a:bodyPr>
          <a:lstStyle>
            <a:lvl1pPr algn="ctr">
              <a:lnSpc>
                <a:spcPct val="100000"/>
              </a:lnSpc>
              <a:defRPr sz="4000" b="0">
                <a:solidFill>
                  <a:srgbClr val="00B05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90965"/>
            <a:ext cx="6858000" cy="443345"/>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1" name="Text Placeholder 10"/>
          <p:cNvSpPr>
            <a:spLocks noGrp="1"/>
          </p:cNvSpPr>
          <p:nvPr>
            <p:ph type="body" sz="quarter" idx="10" hasCustomPrompt="1"/>
          </p:nvPr>
        </p:nvSpPr>
        <p:spPr>
          <a:xfrm>
            <a:off x="1773310" y="4339561"/>
            <a:ext cx="5597380" cy="914400"/>
          </a:xfrm>
        </p:spPr>
        <p:txBody>
          <a:bodyPr>
            <a:normAutofit/>
          </a:bodyPr>
          <a:lstStyle>
            <a:lvl1pPr marL="0" indent="0" algn="ctr">
              <a:buFontTx/>
              <a:buNone/>
              <a:defRPr sz="24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2473043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
            <a:ext cx="9144000" cy="6858000"/>
          </a:xfrm>
          <a:prstGeom prst="rect">
            <a:avLst/>
          </a:prstGeom>
        </p:spPr>
      </p:pic>
      <p:sp>
        <p:nvSpPr>
          <p:cNvPr id="2" name="Title 1"/>
          <p:cNvSpPr>
            <a:spLocks noGrp="1"/>
          </p:cNvSpPr>
          <p:nvPr>
            <p:ph type="ctrTitle"/>
          </p:nvPr>
        </p:nvSpPr>
        <p:spPr>
          <a:xfrm>
            <a:off x="685800" y="607219"/>
            <a:ext cx="7772400" cy="2387600"/>
          </a:xfrm>
        </p:spPr>
        <p:txBody>
          <a:bodyPr anchor="b">
            <a:normAutofit/>
          </a:bodyPr>
          <a:lstStyle>
            <a:lvl1pPr algn="ctr">
              <a:defRPr sz="4000" b="0">
                <a:solidFill>
                  <a:srgbClr val="00B05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158693"/>
            <a:ext cx="6858000" cy="443345"/>
          </a:xfrm>
        </p:spPr>
        <p:txBody>
          <a:bodyPr>
            <a:noAutofit/>
          </a:bodyPr>
          <a:lstStyle>
            <a:lvl1pPr marL="0" indent="0" algn="ctr">
              <a:spcBef>
                <a:spcPts val="0"/>
              </a:spcBef>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1" name="Text Placeholder 10"/>
          <p:cNvSpPr>
            <a:spLocks noGrp="1"/>
          </p:cNvSpPr>
          <p:nvPr>
            <p:ph type="body" sz="quarter" idx="10" hasCustomPrompt="1"/>
          </p:nvPr>
        </p:nvSpPr>
        <p:spPr>
          <a:xfrm>
            <a:off x="1773310" y="4012009"/>
            <a:ext cx="5597380" cy="914400"/>
          </a:xfrm>
        </p:spPr>
        <p:txBody>
          <a:bodyPr>
            <a:normAutofit/>
          </a:bodyPr>
          <a:lstStyle>
            <a:lvl1pPr marL="0" indent="0" algn="ctr">
              <a:spcBef>
                <a:spcPts val="0"/>
              </a:spcBef>
              <a:buFontTx/>
              <a:buNone/>
              <a:defRPr sz="24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CLICK TO EDIT MASTER TEXT STYLES</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5100" y="5697220"/>
            <a:ext cx="3364992" cy="484632"/>
          </a:xfrm>
          <a:prstGeom prst="rect">
            <a:avLst/>
          </a:prstGeom>
        </p:spPr>
      </p:pic>
      <p:sp>
        <p:nvSpPr>
          <p:cNvPr id="9" name="TextBox 8"/>
          <p:cNvSpPr txBox="1"/>
          <p:nvPr/>
        </p:nvSpPr>
        <p:spPr>
          <a:xfrm>
            <a:off x="7260610" y="6505108"/>
            <a:ext cx="1692322" cy="215444"/>
          </a:xfrm>
          <a:prstGeom prst="rect">
            <a:avLst/>
          </a:prstGeom>
          <a:noFill/>
        </p:spPr>
        <p:txBody>
          <a:bodyPr wrap="square" rtlCol="0">
            <a:spAutoFit/>
          </a:bodyPr>
          <a:lstStyle/>
          <a:p>
            <a:endParaRPr lang="en-US" sz="800"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5100" y="5697220"/>
            <a:ext cx="3364992" cy="484632"/>
          </a:xfrm>
          <a:prstGeom prst="rect">
            <a:avLst/>
          </a:prstGeom>
        </p:spPr>
      </p:pic>
    </p:spTree>
    <p:extLst>
      <p:ext uri="{BB962C8B-B14F-4D97-AF65-F5344CB8AC3E}">
        <p14:creationId xmlns:p14="http://schemas.microsoft.com/office/powerpoint/2010/main" val="7896208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7219"/>
            <a:ext cx="7772400" cy="2387600"/>
          </a:xfrm>
        </p:spPr>
        <p:txBody>
          <a:bodyPr anchor="b">
            <a:normAutofit/>
          </a:bodyPr>
          <a:lstStyle>
            <a:lvl1pPr algn="ctr">
              <a:lnSpc>
                <a:spcPct val="100000"/>
              </a:lnSpc>
              <a:defRPr sz="4000" b="0">
                <a:solidFill>
                  <a:srgbClr val="00B05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158693"/>
            <a:ext cx="6858000" cy="443345"/>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1" name="Text Placeholder 10"/>
          <p:cNvSpPr>
            <a:spLocks noGrp="1"/>
          </p:cNvSpPr>
          <p:nvPr>
            <p:ph type="body" sz="quarter" idx="10" hasCustomPrompt="1"/>
          </p:nvPr>
        </p:nvSpPr>
        <p:spPr>
          <a:xfrm>
            <a:off x="1773310" y="4012009"/>
            <a:ext cx="5597380" cy="914400"/>
          </a:xfrm>
        </p:spPr>
        <p:txBody>
          <a:bodyPr>
            <a:normAutofit/>
          </a:bodyPr>
          <a:lstStyle>
            <a:lvl1pPr marL="0" indent="0" algn="ctr">
              <a:buFontTx/>
              <a:buNone/>
              <a:defRPr sz="24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4129985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019"/>
            <a:ext cx="7772400" cy="2387600"/>
          </a:xfrm>
        </p:spPr>
        <p:txBody>
          <a:bodyPr anchor="b">
            <a:normAutofit/>
          </a:bodyPr>
          <a:lstStyle>
            <a:lvl1pPr algn="ctr">
              <a:lnSpc>
                <a:spcPct val="100000"/>
              </a:lnSpc>
              <a:defRPr sz="4000" b="0">
                <a:solidFill>
                  <a:srgbClr val="00B05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158693"/>
            <a:ext cx="6858000" cy="1809092"/>
          </a:xfrm>
        </p:spPr>
        <p:txBody>
          <a:bodyPr>
            <a:norm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745906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Content Placeholder 5"/>
          <p:cNvSpPr>
            <a:spLocks noGrp="1"/>
          </p:cNvSpPr>
          <p:nvPr>
            <p:ph sz="quarter" idx="10"/>
          </p:nvPr>
        </p:nvSpPr>
        <p:spPr>
          <a:xfrm>
            <a:off x="628650" y="1600200"/>
            <a:ext cx="3943350" cy="410135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1"/>
          </p:nvPr>
        </p:nvSpPr>
        <p:spPr>
          <a:xfrm>
            <a:off x="4572000" y="1600200"/>
            <a:ext cx="3943350" cy="410135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2"/>
          </p:nvPr>
        </p:nvSpPr>
        <p:spPr/>
        <p:txBody>
          <a:bodyPr/>
          <a:lstStyle/>
          <a:p>
            <a:endParaRPr lang="en-US" dirty="0"/>
          </a:p>
        </p:txBody>
      </p:sp>
      <p:sp>
        <p:nvSpPr>
          <p:cNvPr id="4" name="Slide Number Placeholder 3"/>
          <p:cNvSpPr>
            <a:spLocks noGrp="1"/>
          </p:cNvSpPr>
          <p:nvPr>
            <p:ph type="sldNum" sz="quarter" idx="13"/>
          </p:nvPr>
        </p:nvSpPr>
        <p:spPr/>
        <p:txBody>
          <a:bodyPr/>
          <a:lstStyle/>
          <a:p>
            <a:fld id="{D1601523-002C-46E0-8B1B-541C1AE81B0D}" type="slidenum">
              <a:rPr lang="en-US" smtClean="0"/>
              <a:pPr/>
              <a:t>‹#›</a:t>
            </a:fld>
            <a:endParaRPr lang="en-US" dirty="0"/>
          </a:p>
        </p:txBody>
      </p:sp>
    </p:spTree>
    <p:extLst>
      <p:ext uri="{BB962C8B-B14F-4D97-AF65-F5344CB8AC3E}">
        <p14:creationId xmlns:p14="http://schemas.microsoft.com/office/powerpoint/2010/main" val="3064468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amp; Pictur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0"/>
          </p:nvPr>
        </p:nvSpPr>
        <p:spPr>
          <a:xfrm>
            <a:off x="628650" y="1600201"/>
            <a:ext cx="78867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601523-002C-46E0-8B1B-541C1AE81B0D}" type="slidenum">
              <a:rPr lang="en-US" smtClean="0"/>
              <a:pPr/>
              <a:t>‹#›</a:t>
            </a:fld>
            <a:endParaRPr lang="en-US" dirty="0"/>
          </a:p>
        </p:txBody>
      </p:sp>
    </p:spTree>
    <p:extLst>
      <p:ext uri="{BB962C8B-B14F-4D97-AF65-F5344CB8AC3E}">
        <p14:creationId xmlns:p14="http://schemas.microsoft.com/office/powerpoint/2010/main" val="7055349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Title, Text,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13"/>
          <p:cNvSpPr>
            <a:spLocks noGrp="1"/>
          </p:cNvSpPr>
          <p:nvPr>
            <p:ph type="body" sz="quarter" idx="11"/>
          </p:nvPr>
        </p:nvSpPr>
        <p:spPr>
          <a:xfrm>
            <a:off x="628650" y="1596560"/>
            <a:ext cx="7886700" cy="1146640"/>
          </a:xfrm>
        </p:spPr>
        <p:txBody>
          <a:bodyPr>
            <a:noAutofit/>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Picture Placeholder 3"/>
          <p:cNvSpPr>
            <a:spLocks noGrp="1"/>
          </p:cNvSpPr>
          <p:nvPr>
            <p:ph type="pic" sz="quarter" idx="12"/>
          </p:nvPr>
        </p:nvSpPr>
        <p:spPr>
          <a:xfrm>
            <a:off x="628650" y="3025588"/>
            <a:ext cx="7886700" cy="2710655"/>
          </a:xfrm>
        </p:spPr>
        <p:txBody>
          <a:bodyPr/>
          <a:lstStyle/>
          <a:p>
            <a:r>
              <a:rPr lang="en-US" smtClean="0"/>
              <a:t>Click icon to add picture</a:t>
            </a:r>
            <a:endParaRPr lang="en-US" dirty="0"/>
          </a:p>
        </p:txBody>
      </p:sp>
      <p:sp>
        <p:nvSpPr>
          <p:cNvPr id="5" name="Footer Placeholder 4"/>
          <p:cNvSpPr>
            <a:spLocks noGrp="1"/>
          </p:cNvSpPr>
          <p:nvPr>
            <p:ph type="ftr" sz="quarter" idx="13"/>
          </p:nvPr>
        </p:nvSpPr>
        <p:spPr/>
        <p:txBody>
          <a:bodyPr/>
          <a:lstStyle/>
          <a:p>
            <a:endParaRPr lang="en-US" dirty="0"/>
          </a:p>
        </p:txBody>
      </p:sp>
      <p:sp>
        <p:nvSpPr>
          <p:cNvPr id="6" name="Slide Number Placeholder 5"/>
          <p:cNvSpPr>
            <a:spLocks noGrp="1"/>
          </p:cNvSpPr>
          <p:nvPr>
            <p:ph type="sldNum" sz="quarter" idx="14"/>
          </p:nvPr>
        </p:nvSpPr>
        <p:spPr/>
        <p:txBody>
          <a:bodyPr/>
          <a:lstStyle/>
          <a:p>
            <a:fld id="{D1601523-002C-46E0-8B1B-541C1AE81B0D}" type="slidenum">
              <a:rPr lang="en-US" smtClean="0"/>
              <a:pPr/>
              <a:t>‹#›</a:t>
            </a:fld>
            <a:endParaRPr lang="en-US" dirty="0"/>
          </a:p>
        </p:txBody>
      </p:sp>
    </p:spTree>
    <p:extLst>
      <p:ext uri="{BB962C8B-B14F-4D97-AF65-F5344CB8AC3E}">
        <p14:creationId xmlns:p14="http://schemas.microsoft.com/office/powerpoint/2010/main" val="30007895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Title, 2 Left Content &amp; Right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11"/>
          <p:cNvSpPr>
            <a:spLocks noGrp="1"/>
          </p:cNvSpPr>
          <p:nvPr>
            <p:ph type="pic" sz="quarter" idx="10"/>
          </p:nvPr>
        </p:nvSpPr>
        <p:spPr>
          <a:xfrm>
            <a:off x="5172075" y="1595343"/>
            <a:ext cx="3263900" cy="4200525"/>
          </a:xfrm>
        </p:spPr>
        <p:txBody>
          <a:bodyPr/>
          <a:lstStyle/>
          <a:p>
            <a:r>
              <a:rPr lang="en-US" smtClean="0"/>
              <a:t>Click icon to add picture</a:t>
            </a:r>
            <a:endParaRPr lang="en-US"/>
          </a:p>
        </p:txBody>
      </p:sp>
      <p:sp>
        <p:nvSpPr>
          <p:cNvPr id="5" name="Text Placeholder 13"/>
          <p:cNvSpPr>
            <a:spLocks noGrp="1"/>
          </p:cNvSpPr>
          <p:nvPr>
            <p:ph type="body" sz="quarter" idx="11"/>
          </p:nvPr>
        </p:nvSpPr>
        <p:spPr>
          <a:xfrm>
            <a:off x="628650" y="1595343"/>
            <a:ext cx="3835400" cy="1882775"/>
          </a:xfrm>
        </p:spPr>
        <p:txBody>
          <a:bodyPr>
            <a:noAutofit/>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15"/>
          <p:cNvSpPr>
            <a:spLocks noGrp="1"/>
          </p:cNvSpPr>
          <p:nvPr>
            <p:ph type="body" sz="quarter" idx="12"/>
          </p:nvPr>
        </p:nvSpPr>
        <p:spPr>
          <a:xfrm>
            <a:off x="685800" y="3657600"/>
            <a:ext cx="3733799" cy="2057399"/>
          </a:xfrm>
          <a:solidFill>
            <a:srgbClr val="00B050">
              <a:alpha val="30000"/>
            </a:srgbClr>
          </a:solidFill>
        </p:spPr>
        <p:txBody>
          <a:bodyPr>
            <a:normAutofit/>
          </a:bodyPr>
          <a:lstStyle>
            <a:lvl1pPr>
              <a:defRPr sz="2000"/>
            </a:lvl1pPr>
            <a:lvl2pPr>
              <a:defRPr sz="2000"/>
            </a:lvl2pPr>
            <a:lvl3pPr>
              <a:defRPr sz="2000"/>
            </a:lvl3pPr>
            <a:lvl4pPr>
              <a:defRPr sz="2000"/>
            </a:lvl4pPr>
            <a:lvl5pPr>
              <a:defRPr sz="20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3"/>
          </p:nvPr>
        </p:nvSpPr>
        <p:spPr/>
        <p:txBody>
          <a:bodyPr/>
          <a:lstStyle/>
          <a:p>
            <a:endParaRPr lang="en-US" dirty="0"/>
          </a:p>
        </p:txBody>
      </p:sp>
      <p:sp>
        <p:nvSpPr>
          <p:cNvPr id="8" name="Slide Number Placeholder 7"/>
          <p:cNvSpPr>
            <a:spLocks noGrp="1"/>
          </p:cNvSpPr>
          <p:nvPr>
            <p:ph type="sldNum" sz="quarter" idx="14"/>
          </p:nvPr>
        </p:nvSpPr>
        <p:spPr/>
        <p:txBody>
          <a:bodyPr/>
          <a:lstStyle/>
          <a:p>
            <a:fld id="{D1601523-002C-46E0-8B1B-541C1AE81B0D}" type="slidenum">
              <a:rPr lang="en-US" smtClean="0"/>
              <a:pPr/>
              <a:t>‹#›</a:t>
            </a:fld>
            <a:endParaRPr lang="en-US" dirty="0"/>
          </a:p>
        </p:txBody>
      </p:sp>
    </p:spTree>
    <p:extLst>
      <p:ext uri="{BB962C8B-B14F-4D97-AF65-F5344CB8AC3E}">
        <p14:creationId xmlns:p14="http://schemas.microsoft.com/office/powerpoint/2010/main" val="3869796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Picture w/Caption">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28650" y="144284"/>
            <a:ext cx="7886700" cy="4212564"/>
          </a:xfrm>
        </p:spPr>
        <p:txBody>
          <a:bodyPr/>
          <a:lstStyle/>
          <a:p>
            <a:r>
              <a:rPr lang="en-US" smtClean="0"/>
              <a:t>Click icon to add picture</a:t>
            </a:r>
            <a:endParaRPr lang="en-US"/>
          </a:p>
        </p:txBody>
      </p:sp>
      <p:sp>
        <p:nvSpPr>
          <p:cNvPr id="7" name="Title 6"/>
          <p:cNvSpPr>
            <a:spLocks noGrp="1"/>
          </p:cNvSpPr>
          <p:nvPr>
            <p:ph type="title"/>
          </p:nvPr>
        </p:nvSpPr>
        <p:spPr>
          <a:xfrm>
            <a:off x="628650" y="4466461"/>
            <a:ext cx="7886700" cy="1325563"/>
          </a:xfrm>
        </p:spPr>
        <p:txBody>
          <a:bodyPr/>
          <a:lstStyle/>
          <a:p>
            <a:r>
              <a:rPr lang="en-US" smtClean="0"/>
              <a:t>Click to edit Master title style</a:t>
            </a:r>
            <a:endParaRPr lang="en-US" dirty="0"/>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D1601523-002C-46E0-8B1B-541C1AE81B0D}" type="slidenum">
              <a:rPr lang="en-US" smtClean="0"/>
              <a:pPr/>
              <a:t>‹#›</a:t>
            </a:fld>
            <a:endParaRPr lang="en-US" dirty="0"/>
          </a:p>
        </p:txBody>
      </p:sp>
    </p:spTree>
    <p:extLst>
      <p:ext uri="{BB962C8B-B14F-4D97-AF65-F5344CB8AC3E}">
        <p14:creationId xmlns:p14="http://schemas.microsoft.com/office/powerpoint/2010/main" val="2887000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80435"/>
            <a:ext cx="7772400" cy="2387600"/>
          </a:xfrm>
        </p:spPr>
        <p:txBody>
          <a:bodyPr anchor="b">
            <a:normAutofit/>
          </a:bodyPr>
          <a:lstStyle>
            <a:lvl1pPr algn="ctr">
              <a:lnSpc>
                <a:spcPct val="100000"/>
              </a:lnSpc>
              <a:defRPr sz="4000" b="0">
                <a:solidFill>
                  <a:srgbClr val="00B05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90965"/>
            <a:ext cx="6858000" cy="443345"/>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1" name="Text Placeholder 10"/>
          <p:cNvSpPr>
            <a:spLocks noGrp="1"/>
          </p:cNvSpPr>
          <p:nvPr>
            <p:ph type="body" sz="quarter" idx="10" hasCustomPrompt="1"/>
          </p:nvPr>
        </p:nvSpPr>
        <p:spPr>
          <a:xfrm>
            <a:off x="1773310" y="4339561"/>
            <a:ext cx="5597380" cy="914400"/>
          </a:xfrm>
        </p:spPr>
        <p:txBody>
          <a:bodyPr>
            <a:normAutofit/>
          </a:bodyPr>
          <a:lstStyle>
            <a:lvl1pPr marL="0" indent="0" algn="ctr">
              <a:buFontTx/>
              <a:buNone/>
              <a:defRPr sz="24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Disclaimer">
    <p:bg>
      <p:bgPr>
        <a:solidFill>
          <a:srgbClr val="2B4F89"/>
        </a:solidFill>
        <a:effectLst/>
      </p:bgPr>
    </p:bg>
    <p:spTree>
      <p:nvGrpSpPr>
        <p:cNvPr id="1" name=""/>
        <p:cNvGrpSpPr/>
        <p:nvPr/>
      </p:nvGrpSpPr>
      <p:grpSpPr>
        <a:xfrm>
          <a:off x="0" y="0"/>
          <a:ext cx="0" cy="0"/>
          <a:chOff x="0" y="0"/>
          <a:chExt cx="0" cy="0"/>
        </a:xfrm>
      </p:grpSpPr>
      <p:sp>
        <p:nvSpPr>
          <p:cNvPr id="5" name="TextBox 4"/>
          <p:cNvSpPr txBox="1"/>
          <p:nvPr userDrawn="1"/>
        </p:nvSpPr>
        <p:spPr>
          <a:xfrm>
            <a:off x="914400" y="847398"/>
            <a:ext cx="7315200" cy="440120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a:p>
        </p:txBody>
      </p:sp>
    </p:spTree>
    <p:extLst>
      <p:ext uri="{BB962C8B-B14F-4D97-AF65-F5344CB8AC3E}">
        <p14:creationId xmlns:p14="http://schemas.microsoft.com/office/powerpoint/2010/main" val="2205126818"/>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resent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52400"/>
            <a:ext cx="7886700" cy="1325563"/>
          </a:xfrm>
        </p:spPr>
        <p:txBody>
          <a:bodyPr/>
          <a:lstStyle>
            <a:lvl1pPr>
              <a:defRPr/>
            </a:lvl1pPr>
          </a:lstStyle>
          <a:p>
            <a:r>
              <a:rPr lang="en-US" dirty="0" smtClean="0"/>
              <a:t>Presenter(s)</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D1601523-002C-46E0-8B1B-541C1AE81B0D}" type="slidenum">
              <a:rPr lang="en-US" smtClean="0"/>
              <a:pPr/>
              <a:t>‹#›</a:t>
            </a:fld>
            <a:endParaRPr lang="en-US" dirty="0"/>
          </a:p>
        </p:txBody>
      </p:sp>
      <p:sp>
        <p:nvSpPr>
          <p:cNvPr id="6" name="Picture Placeholder 5"/>
          <p:cNvSpPr>
            <a:spLocks noGrp="1" noChangeAspect="1"/>
          </p:cNvSpPr>
          <p:nvPr>
            <p:ph type="pic" sz="quarter" idx="12"/>
          </p:nvPr>
        </p:nvSpPr>
        <p:spPr>
          <a:xfrm>
            <a:off x="914400" y="990600"/>
            <a:ext cx="1645920" cy="2057400"/>
          </a:xfrm>
          <a:noFill/>
          <a:ln>
            <a:noFill/>
          </a:ln>
        </p:spPr>
        <p:txBody>
          <a:bodyPr/>
          <a:lstStyle/>
          <a:p>
            <a:r>
              <a:rPr lang="en-US" smtClean="0"/>
              <a:t>Click icon to add picture</a:t>
            </a:r>
            <a:endParaRPr lang="en-US" dirty="0"/>
          </a:p>
        </p:txBody>
      </p:sp>
      <p:sp>
        <p:nvSpPr>
          <p:cNvPr id="8" name="Picture Placeholder 7"/>
          <p:cNvSpPr>
            <a:spLocks noGrp="1" noChangeAspect="1"/>
          </p:cNvSpPr>
          <p:nvPr>
            <p:ph type="pic" sz="quarter" idx="13"/>
          </p:nvPr>
        </p:nvSpPr>
        <p:spPr>
          <a:xfrm>
            <a:off x="914400" y="3200400"/>
            <a:ext cx="1645920" cy="2057400"/>
          </a:xfrm>
        </p:spPr>
        <p:txBody>
          <a:bodyPr/>
          <a:lstStyle/>
          <a:p>
            <a:r>
              <a:rPr lang="en-US" smtClean="0"/>
              <a:t>Click icon to add picture</a:t>
            </a:r>
            <a:endParaRPr lang="en-US" dirty="0"/>
          </a:p>
        </p:txBody>
      </p:sp>
      <p:sp>
        <p:nvSpPr>
          <p:cNvPr id="10" name="Text Placeholder 9"/>
          <p:cNvSpPr>
            <a:spLocks noGrp="1"/>
          </p:cNvSpPr>
          <p:nvPr>
            <p:ph type="body" sz="quarter" idx="14"/>
          </p:nvPr>
        </p:nvSpPr>
        <p:spPr>
          <a:xfrm>
            <a:off x="3657600" y="990600"/>
            <a:ext cx="5257800" cy="1828800"/>
          </a:xfrm>
        </p:spPr>
        <p:txBody>
          <a:bodyPr>
            <a:noAutofit/>
          </a:bodyPr>
          <a:lstStyle>
            <a:lvl1pPr>
              <a:defRPr sz="2000"/>
            </a:lvl1pPr>
            <a:lvl2pPr>
              <a:defRPr sz="2000"/>
            </a:lvl2pPr>
            <a:lvl3pPr>
              <a:defRPr sz="2000"/>
            </a:lvl3pPr>
            <a:lvl4pPr>
              <a:defRPr sz="2000"/>
            </a:lvl4pPr>
            <a:lvl5pPr>
              <a:defRPr sz="20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5"/>
          </p:nvPr>
        </p:nvSpPr>
        <p:spPr>
          <a:xfrm>
            <a:off x="3657600" y="3200400"/>
            <a:ext cx="5257800" cy="1828800"/>
          </a:xfrm>
        </p:spPr>
        <p:txBody>
          <a:bodyPr>
            <a:noAutofit/>
          </a:bodyPr>
          <a:lstStyle>
            <a:lvl1pPr>
              <a:defRPr sz="2000"/>
            </a:lvl1pPr>
            <a:lvl2pPr>
              <a:defRPr sz="2000"/>
            </a:lvl2pPr>
            <a:lvl3pPr>
              <a:defRPr sz="2000"/>
            </a:lvl3pPr>
            <a:lvl4pPr>
              <a:defRPr sz="2000"/>
            </a:lvl4pPr>
            <a:lvl5pPr>
              <a:defRPr sz="20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4"/>
          <p:cNvSpPr txBox="1"/>
          <p:nvPr userDrawn="1"/>
        </p:nvSpPr>
        <p:spPr>
          <a:xfrm>
            <a:off x="152400" y="5306147"/>
            <a:ext cx="8839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1" dirty="0" smtClean="0">
                <a:solidFill>
                  <a:srgbClr val="2B4F89"/>
                </a:solidFill>
              </a:rPr>
              <a:t>Disclaimer: </a:t>
            </a:r>
            <a:r>
              <a:rPr lang="en-US" sz="1200" b="0" i="1" dirty="0" err="1" smtClean="0">
                <a:solidFill>
                  <a:srgbClr val="2B4F89"/>
                </a:solidFill>
              </a:rPr>
              <a:t>BB&amp;K</a:t>
            </a:r>
            <a:r>
              <a:rPr lang="en-US" sz="1200" b="0" i="1" dirty="0" smtClean="0">
                <a:solidFill>
                  <a:srgbClr val="2B4F89"/>
                </a:solidFill>
              </a:rPr>
              <a:t> presentations and webinars are not intended as legal advice. Additional facts, facts specific to your situation or future developments may affect subjects contained herein. Seek the advice of an attorney before acting or relying upon any information herein.  Audio or video recording of presentation and webinar content is prohibited without express prior consent.</a:t>
            </a:r>
          </a:p>
        </p:txBody>
      </p:sp>
    </p:spTree>
    <p:extLst>
      <p:ext uri="{BB962C8B-B14F-4D97-AF65-F5344CB8AC3E}">
        <p14:creationId xmlns:p14="http://schemas.microsoft.com/office/powerpoint/2010/main" val="284102544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
            <a:ext cx="9144000" cy="6858000"/>
          </a:xfrm>
          <a:prstGeom prst="rect">
            <a:avLst/>
          </a:prstGeom>
        </p:spPr>
      </p:pic>
      <p:sp>
        <p:nvSpPr>
          <p:cNvPr id="2" name="Title 1"/>
          <p:cNvSpPr>
            <a:spLocks noGrp="1"/>
          </p:cNvSpPr>
          <p:nvPr>
            <p:ph type="ctrTitle"/>
          </p:nvPr>
        </p:nvSpPr>
        <p:spPr>
          <a:xfrm>
            <a:off x="685800" y="266019"/>
            <a:ext cx="7772400" cy="2387600"/>
          </a:xfrm>
        </p:spPr>
        <p:txBody>
          <a:bodyPr anchor="b">
            <a:normAutofit/>
          </a:bodyPr>
          <a:lstStyle>
            <a:lvl1pPr algn="ctr">
              <a:defRPr sz="4000" b="0">
                <a:solidFill>
                  <a:srgbClr val="00B05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158693"/>
            <a:ext cx="6858000" cy="1809092"/>
          </a:xfrm>
        </p:spPr>
        <p:txBody>
          <a:bodyPr>
            <a:normAutofit/>
          </a:bodyPr>
          <a:lstStyle>
            <a:lvl1pPr marL="0" indent="0" algn="ctr">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140" y="5750560"/>
            <a:ext cx="262128" cy="265176"/>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140" y="6174740"/>
            <a:ext cx="262128" cy="262128"/>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5100" y="5697220"/>
            <a:ext cx="3364992" cy="484632"/>
          </a:xfrm>
          <a:prstGeom prst="rect">
            <a:avLst/>
          </a:prstGeom>
        </p:spPr>
      </p:pic>
      <p:sp>
        <p:nvSpPr>
          <p:cNvPr id="11" name="TextBox 10"/>
          <p:cNvSpPr txBox="1"/>
          <p:nvPr/>
        </p:nvSpPr>
        <p:spPr>
          <a:xfrm>
            <a:off x="7260610" y="6505108"/>
            <a:ext cx="1692322" cy="215444"/>
          </a:xfrm>
          <a:prstGeom prst="rect">
            <a:avLst/>
          </a:prstGeom>
          <a:noFill/>
        </p:spPr>
        <p:txBody>
          <a:bodyPr wrap="square" rtlCol="0">
            <a:spAutoFit/>
          </a:bodyPr>
          <a:lstStyle/>
          <a:p>
            <a:endParaRPr lang="en-US" sz="800" dirty="0">
              <a:solidFill>
                <a:schemeClr val="bg1"/>
              </a:solidFill>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705" y="5393634"/>
            <a:ext cx="262128" cy="265175"/>
          </a:xfrm>
          <a:prstGeom prst="rect">
            <a:avLst/>
          </a:prstGeom>
        </p:spPr>
      </p:pic>
      <p:sp>
        <p:nvSpPr>
          <p:cNvPr id="13" name="TextBox 12"/>
          <p:cNvSpPr txBox="1"/>
          <p:nvPr/>
        </p:nvSpPr>
        <p:spPr>
          <a:xfrm>
            <a:off x="808383" y="5393634"/>
            <a:ext cx="3621024" cy="276999"/>
          </a:xfrm>
          <a:prstGeom prst="rect">
            <a:avLst/>
          </a:prstGeom>
          <a:noFill/>
        </p:spPr>
        <p:txBody>
          <a:bodyPr wrap="square" rtlCol="0">
            <a:spAutoFit/>
          </a:bodyPr>
          <a:lstStyle/>
          <a:p>
            <a:endParaRPr lang="en-US" sz="1200" b="1" dirty="0">
              <a:solidFill>
                <a:schemeClr val="bg1"/>
              </a:solidFill>
            </a:endParaRPr>
          </a:p>
        </p:txBody>
      </p:sp>
      <p:sp>
        <p:nvSpPr>
          <p:cNvPr id="14" name="TextBox 13"/>
          <p:cNvSpPr txBox="1"/>
          <p:nvPr/>
        </p:nvSpPr>
        <p:spPr>
          <a:xfrm>
            <a:off x="808515" y="5742801"/>
            <a:ext cx="3621024" cy="276999"/>
          </a:xfrm>
          <a:prstGeom prst="rect">
            <a:avLst/>
          </a:prstGeom>
          <a:noFill/>
        </p:spPr>
        <p:txBody>
          <a:bodyPr wrap="square" rtlCol="0">
            <a:spAutoFit/>
          </a:bodyPr>
          <a:lstStyle/>
          <a:p>
            <a:endParaRPr lang="en-US" sz="1200" b="1" dirty="0">
              <a:solidFill>
                <a:schemeClr val="bg1"/>
              </a:solidFill>
            </a:endParaRPr>
          </a:p>
        </p:txBody>
      </p:sp>
      <p:sp>
        <p:nvSpPr>
          <p:cNvPr id="17" name="TextBox 16"/>
          <p:cNvSpPr txBox="1"/>
          <p:nvPr/>
        </p:nvSpPr>
        <p:spPr>
          <a:xfrm>
            <a:off x="818322" y="6153618"/>
            <a:ext cx="3621024" cy="276999"/>
          </a:xfrm>
          <a:prstGeom prst="rect">
            <a:avLst/>
          </a:prstGeom>
          <a:noFill/>
        </p:spPr>
        <p:txBody>
          <a:bodyPr wrap="square" rtlCol="0">
            <a:spAutoFit/>
          </a:bodyPr>
          <a:lstStyle/>
          <a:p>
            <a:endParaRPr lang="en-US" sz="1200" b="1" dirty="0">
              <a:solidFill>
                <a:schemeClr val="bg1"/>
              </a:solidFill>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140" y="5750560"/>
            <a:ext cx="262128" cy="265176"/>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140" y="6174740"/>
            <a:ext cx="262128" cy="262128"/>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5100" y="5697220"/>
            <a:ext cx="3364992" cy="484632"/>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705" y="5393634"/>
            <a:ext cx="262128" cy="265175"/>
          </a:xfrm>
          <a:prstGeom prst="rect">
            <a:avLst/>
          </a:prstGeom>
        </p:spPr>
      </p:pic>
    </p:spTree>
    <p:extLst>
      <p:ext uri="{BB962C8B-B14F-4D97-AF65-F5344CB8AC3E}">
        <p14:creationId xmlns:p14="http://schemas.microsoft.com/office/powerpoint/2010/main" val="25321097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7219"/>
            <a:ext cx="7772400" cy="2387600"/>
          </a:xfrm>
        </p:spPr>
        <p:txBody>
          <a:bodyPr anchor="b">
            <a:normAutofit/>
          </a:bodyPr>
          <a:lstStyle>
            <a:lvl1pPr algn="ctr">
              <a:lnSpc>
                <a:spcPct val="100000"/>
              </a:lnSpc>
              <a:defRPr sz="4000" b="0">
                <a:solidFill>
                  <a:srgbClr val="00B05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158693"/>
            <a:ext cx="6858000" cy="443345"/>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1" name="Text Placeholder 10"/>
          <p:cNvSpPr>
            <a:spLocks noGrp="1"/>
          </p:cNvSpPr>
          <p:nvPr>
            <p:ph type="body" sz="quarter" idx="10" hasCustomPrompt="1"/>
          </p:nvPr>
        </p:nvSpPr>
        <p:spPr>
          <a:xfrm>
            <a:off x="1773310" y="4012009"/>
            <a:ext cx="5597380" cy="914400"/>
          </a:xfrm>
        </p:spPr>
        <p:txBody>
          <a:bodyPr>
            <a:normAutofit/>
          </a:bodyPr>
          <a:lstStyle>
            <a:lvl1pPr marL="0" indent="0" algn="ctr">
              <a:buFontTx/>
              <a:buNone/>
              <a:defRPr sz="24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66019"/>
            <a:ext cx="7772400" cy="2387600"/>
          </a:xfrm>
        </p:spPr>
        <p:txBody>
          <a:bodyPr anchor="b">
            <a:normAutofit/>
          </a:bodyPr>
          <a:lstStyle>
            <a:lvl1pPr algn="ctr">
              <a:lnSpc>
                <a:spcPct val="100000"/>
              </a:lnSpc>
              <a:defRPr sz="4000" b="0">
                <a:solidFill>
                  <a:srgbClr val="00B050"/>
                </a:solidFill>
              </a:defRPr>
            </a:lvl1pPr>
          </a:lstStyle>
          <a:p>
            <a:r>
              <a:rPr lang="en-US" dirty="0" smtClean="0"/>
              <a:t>Questions?</a:t>
            </a:r>
            <a:endParaRPr lang="en-US" dirty="0"/>
          </a:p>
        </p:txBody>
      </p:sp>
      <p:sp>
        <p:nvSpPr>
          <p:cNvPr id="3" name="Subtitle 2"/>
          <p:cNvSpPr>
            <a:spLocks noGrp="1"/>
          </p:cNvSpPr>
          <p:nvPr>
            <p:ph type="subTitle" idx="1" hasCustomPrompt="1"/>
          </p:nvPr>
        </p:nvSpPr>
        <p:spPr>
          <a:xfrm>
            <a:off x="1143000" y="3158693"/>
            <a:ext cx="6858000" cy="1809092"/>
          </a:xfrm>
        </p:spPr>
        <p:txBody>
          <a:bodyPr>
            <a:normAutofit/>
          </a:bodyPr>
          <a:lstStyle>
            <a:lvl1pPr marL="0" indent="0" algn="ctr">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Presenter Name</a:t>
            </a:r>
            <a:br>
              <a:rPr lang="en-US" dirty="0" smtClean="0"/>
            </a:br>
            <a:r>
              <a:rPr lang="en-US" dirty="0" smtClean="0"/>
              <a:t>Presenter Phone</a:t>
            </a:r>
            <a:br>
              <a:rPr lang="en-US" dirty="0" smtClean="0"/>
            </a:br>
            <a:r>
              <a:rPr lang="en-US" dirty="0" smtClean="0"/>
              <a:t>Presenter E-Mail</a:t>
            </a:r>
            <a:br>
              <a:rPr lang="en-US" dirty="0" smtClean="0"/>
            </a:br>
            <a:r>
              <a:rPr lang="en-US" dirty="0" smtClean="0"/>
              <a:t/>
            </a:r>
            <a:br>
              <a:rPr lang="en-US" dirty="0" smtClean="0"/>
            </a:br>
            <a:r>
              <a:rPr lang="en-US" dirty="0" err="1" smtClean="0"/>
              <a:t>BB&amp;K</a:t>
            </a:r>
            <a:r>
              <a:rPr lang="en-US" dirty="0" smtClean="0"/>
              <a:t> provides email updates on the legal topics and issues that impact you and our organization. To receive these communications, sign up at </a:t>
            </a:r>
            <a:r>
              <a:rPr lang="en-US" dirty="0" err="1" smtClean="0"/>
              <a:t>bbk.law</a:t>
            </a:r>
            <a:r>
              <a:rPr lang="en-US" dirty="0" smtClean="0"/>
              <a:t>/</a:t>
            </a:r>
            <a:r>
              <a:rPr lang="en-US" dirty="0" err="1" smtClean="0"/>
              <a:t>subscribe.ter</a:t>
            </a:r>
            <a:r>
              <a:rPr lang="en-US" dirty="0" smtClean="0"/>
              <a:t> subtitle style</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Content Placeholder 5"/>
          <p:cNvSpPr>
            <a:spLocks noGrp="1"/>
          </p:cNvSpPr>
          <p:nvPr>
            <p:ph sz="quarter" idx="10"/>
          </p:nvPr>
        </p:nvSpPr>
        <p:spPr>
          <a:xfrm>
            <a:off x="628650" y="1600200"/>
            <a:ext cx="3943350" cy="410135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1"/>
          </p:nvPr>
        </p:nvSpPr>
        <p:spPr>
          <a:xfrm>
            <a:off x="4572000" y="1600200"/>
            <a:ext cx="3943350" cy="410135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2"/>
          </p:nvPr>
        </p:nvSpPr>
        <p:spPr/>
        <p:txBody>
          <a:bodyPr/>
          <a:lstStyle/>
          <a:p>
            <a:endParaRPr lang="en-US" dirty="0"/>
          </a:p>
        </p:txBody>
      </p:sp>
      <p:sp>
        <p:nvSpPr>
          <p:cNvPr id="4" name="Slide Number Placeholder 3"/>
          <p:cNvSpPr>
            <a:spLocks noGrp="1"/>
          </p:cNvSpPr>
          <p:nvPr>
            <p:ph type="sldNum" sz="quarter" idx="13"/>
          </p:nvPr>
        </p:nvSpPr>
        <p:spPr/>
        <p:txBody>
          <a:bodyPr/>
          <a:lstStyle/>
          <a:p>
            <a:fld id="{D1601523-002C-46E0-8B1B-541C1AE81B0D}"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mp; Pictur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0"/>
          </p:nvPr>
        </p:nvSpPr>
        <p:spPr>
          <a:xfrm>
            <a:off x="628650" y="1600201"/>
            <a:ext cx="78867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601523-002C-46E0-8B1B-541C1AE81B0D}"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Text,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13"/>
          <p:cNvSpPr>
            <a:spLocks noGrp="1"/>
          </p:cNvSpPr>
          <p:nvPr>
            <p:ph type="body" sz="quarter" idx="11"/>
          </p:nvPr>
        </p:nvSpPr>
        <p:spPr>
          <a:xfrm>
            <a:off x="628650" y="1596560"/>
            <a:ext cx="7886700" cy="1146640"/>
          </a:xfrm>
        </p:spPr>
        <p:txBody>
          <a:bodyPr>
            <a:noAutofit/>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Picture Placeholder 3"/>
          <p:cNvSpPr>
            <a:spLocks noGrp="1"/>
          </p:cNvSpPr>
          <p:nvPr>
            <p:ph type="pic" sz="quarter" idx="12"/>
          </p:nvPr>
        </p:nvSpPr>
        <p:spPr>
          <a:xfrm>
            <a:off x="628650" y="3025588"/>
            <a:ext cx="7886700" cy="2710655"/>
          </a:xfrm>
        </p:spPr>
        <p:txBody>
          <a:bodyPr/>
          <a:lstStyle/>
          <a:p>
            <a:r>
              <a:rPr lang="en-US" smtClean="0"/>
              <a:t>Click icon to add picture</a:t>
            </a:r>
            <a:endParaRPr lang="en-US" dirty="0"/>
          </a:p>
        </p:txBody>
      </p:sp>
      <p:sp>
        <p:nvSpPr>
          <p:cNvPr id="5" name="Footer Placeholder 4"/>
          <p:cNvSpPr>
            <a:spLocks noGrp="1"/>
          </p:cNvSpPr>
          <p:nvPr>
            <p:ph type="ftr" sz="quarter" idx="13"/>
          </p:nvPr>
        </p:nvSpPr>
        <p:spPr/>
        <p:txBody>
          <a:bodyPr/>
          <a:lstStyle/>
          <a:p>
            <a:endParaRPr lang="en-US" dirty="0"/>
          </a:p>
        </p:txBody>
      </p:sp>
      <p:sp>
        <p:nvSpPr>
          <p:cNvPr id="6" name="Slide Number Placeholder 5"/>
          <p:cNvSpPr>
            <a:spLocks noGrp="1"/>
          </p:cNvSpPr>
          <p:nvPr>
            <p:ph type="sldNum" sz="quarter" idx="14"/>
          </p:nvPr>
        </p:nvSpPr>
        <p:spPr/>
        <p:txBody>
          <a:bodyPr/>
          <a:lstStyle/>
          <a:p>
            <a:fld id="{D1601523-002C-46E0-8B1B-541C1AE81B0D}"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2 Left Content &amp; Right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11"/>
          <p:cNvSpPr>
            <a:spLocks noGrp="1"/>
          </p:cNvSpPr>
          <p:nvPr>
            <p:ph type="pic" sz="quarter" idx="10"/>
          </p:nvPr>
        </p:nvSpPr>
        <p:spPr>
          <a:xfrm>
            <a:off x="5172075" y="1595343"/>
            <a:ext cx="3263900" cy="4200525"/>
          </a:xfrm>
        </p:spPr>
        <p:txBody>
          <a:bodyPr/>
          <a:lstStyle/>
          <a:p>
            <a:r>
              <a:rPr lang="en-US" smtClean="0"/>
              <a:t>Click icon to add picture</a:t>
            </a:r>
            <a:endParaRPr lang="en-US"/>
          </a:p>
        </p:txBody>
      </p:sp>
      <p:sp>
        <p:nvSpPr>
          <p:cNvPr id="5" name="Text Placeholder 13"/>
          <p:cNvSpPr>
            <a:spLocks noGrp="1"/>
          </p:cNvSpPr>
          <p:nvPr>
            <p:ph type="body" sz="quarter" idx="11"/>
          </p:nvPr>
        </p:nvSpPr>
        <p:spPr>
          <a:xfrm>
            <a:off x="628650" y="1595343"/>
            <a:ext cx="3835400" cy="1882775"/>
          </a:xfrm>
        </p:spPr>
        <p:txBody>
          <a:bodyPr>
            <a:noAutofit/>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15"/>
          <p:cNvSpPr>
            <a:spLocks noGrp="1"/>
          </p:cNvSpPr>
          <p:nvPr>
            <p:ph type="body" sz="quarter" idx="12"/>
          </p:nvPr>
        </p:nvSpPr>
        <p:spPr>
          <a:xfrm>
            <a:off x="685800" y="3657600"/>
            <a:ext cx="3733799" cy="2057399"/>
          </a:xfrm>
          <a:solidFill>
            <a:srgbClr val="00B050">
              <a:alpha val="30000"/>
            </a:srgbClr>
          </a:solidFill>
        </p:spPr>
        <p:txBody>
          <a:bodyPr>
            <a:normAutofit/>
          </a:bodyPr>
          <a:lstStyle>
            <a:lvl1pPr>
              <a:defRPr sz="2000"/>
            </a:lvl1pPr>
            <a:lvl2pPr>
              <a:defRPr sz="2000"/>
            </a:lvl2pPr>
            <a:lvl3pPr>
              <a:defRPr sz="2000"/>
            </a:lvl3pPr>
            <a:lvl4pPr>
              <a:defRPr sz="2000"/>
            </a:lvl4pPr>
            <a:lvl5pPr>
              <a:defRPr sz="20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3"/>
          </p:nvPr>
        </p:nvSpPr>
        <p:spPr/>
        <p:txBody>
          <a:bodyPr/>
          <a:lstStyle/>
          <a:p>
            <a:endParaRPr lang="en-US" dirty="0"/>
          </a:p>
        </p:txBody>
      </p:sp>
      <p:sp>
        <p:nvSpPr>
          <p:cNvPr id="8" name="Slide Number Placeholder 7"/>
          <p:cNvSpPr>
            <a:spLocks noGrp="1"/>
          </p:cNvSpPr>
          <p:nvPr>
            <p:ph type="sldNum" sz="quarter" idx="14"/>
          </p:nvPr>
        </p:nvSpPr>
        <p:spPr/>
        <p:txBody>
          <a:bodyPr/>
          <a:lstStyle/>
          <a:p>
            <a:fld id="{D1601523-002C-46E0-8B1B-541C1AE81B0D}"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Picture w/Caption">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28650" y="144284"/>
            <a:ext cx="7886700" cy="4212564"/>
          </a:xfrm>
        </p:spPr>
        <p:txBody>
          <a:bodyPr/>
          <a:lstStyle/>
          <a:p>
            <a:r>
              <a:rPr lang="en-US" smtClean="0"/>
              <a:t>Click icon to add picture</a:t>
            </a:r>
            <a:endParaRPr lang="en-US"/>
          </a:p>
        </p:txBody>
      </p:sp>
      <p:sp>
        <p:nvSpPr>
          <p:cNvPr id="7" name="Title 6"/>
          <p:cNvSpPr>
            <a:spLocks noGrp="1"/>
          </p:cNvSpPr>
          <p:nvPr>
            <p:ph type="title"/>
          </p:nvPr>
        </p:nvSpPr>
        <p:spPr>
          <a:xfrm>
            <a:off x="628650" y="4466461"/>
            <a:ext cx="7886700" cy="1325563"/>
          </a:xfrm>
        </p:spPr>
        <p:txBody>
          <a:bodyPr/>
          <a:lstStyle/>
          <a:p>
            <a:r>
              <a:rPr lang="en-US" smtClean="0"/>
              <a:t>Click to edit Master title style</a:t>
            </a:r>
            <a:endParaRPr lang="en-US" dirty="0"/>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D1601523-002C-46E0-8B1B-541C1AE81B0D}" type="slidenum">
              <a:rPr lang="en-US" smtClean="0"/>
              <a:pPr/>
              <a:t>‹#›</a:t>
            </a:fld>
            <a:endParaRPr lang="en-US" dirty="0"/>
          </a:p>
        </p:txBody>
      </p:sp>
    </p:spTree>
    <p:extLst>
      <p:ext uri="{BB962C8B-B14F-4D97-AF65-F5344CB8AC3E}">
        <p14:creationId xmlns:p14="http://schemas.microsoft.com/office/powerpoint/2010/main" val="2791445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B050"/>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1601523-002C-46E0-8B1B-541C1AE81B0D}" type="slidenum">
              <a:rPr lang="en-US" smtClean="0"/>
              <a:pPr/>
              <a:t>‹#›</a:t>
            </a:fld>
            <a:endParaRPr lang="en-US" dirty="0"/>
          </a:p>
        </p:txBody>
      </p:sp>
    </p:spTree>
    <p:extLst>
      <p:ext uri="{BB962C8B-B14F-4D97-AF65-F5344CB8AC3E}">
        <p14:creationId xmlns:p14="http://schemas.microsoft.com/office/powerpoint/2010/main" val="740720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687767"/>
            <a:ext cx="7886700" cy="2852737"/>
          </a:xfrm>
        </p:spPr>
        <p:txBody>
          <a:bodyPr anchor="b"/>
          <a:lstStyle>
            <a:lvl1pPr>
              <a:defRPr sz="6000">
                <a:solidFill>
                  <a:srgbClr val="00B05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347418"/>
            <a:ext cx="7886700" cy="1381029"/>
          </a:xfrm>
        </p:spPr>
        <p:txBody>
          <a:bodyPr>
            <a:normAutofit/>
          </a:bodyPr>
          <a:lstStyle>
            <a:lvl1pPr marL="0" indent="0">
              <a:spcBef>
                <a:spcPts val="0"/>
              </a:spcBef>
              <a:buNone/>
              <a:defRPr sz="32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1601523-002C-46E0-8B1B-541C1AE81B0D}" type="slidenum">
              <a:rPr lang="en-US" smtClean="0"/>
              <a:pPr/>
              <a:t>‹#›</a:t>
            </a:fld>
            <a:endParaRPr lang="en-US" dirty="0"/>
          </a:p>
        </p:txBody>
      </p:sp>
    </p:spTree>
    <p:extLst>
      <p:ext uri="{BB962C8B-B14F-4D97-AF65-F5344CB8AC3E}">
        <p14:creationId xmlns:p14="http://schemas.microsoft.com/office/powerpoint/2010/main" val="2276542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B050"/>
                </a:solidFill>
              </a:defRPr>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D1601523-002C-46E0-8B1B-541C1AE81B0D}" type="slidenum">
              <a:rPr lang="en-US" smtClean="0"/>
              <a:pPr/>
              <a:t>‹#›</a:t>
            </a:fld>
            <a:endParaRPr lang="en-US" dirty="0"/>
          </a:p>
        </p:txBody>
      </p:sp>
    </p:spTree>
    <p:extLst>
      <p:ext uri="{BB962C8B-B14F-4D97-AF65-F5344CB8AC3E}">
        <p14:creationId xmlns:p14="http://schemas.microsoft.com/office/powerpoint/2010/main" val="94567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B050"/>
                </a:solidFill>
              </a:defRPr>
            </a:lvl1pPr>
          </a:lstStyle>
          <a:p>
            <a:r>
              <a:rPr lang="en-US" smtClean="0"/>
              <a:t>Click to edit Master title style</a:t>
            </a:r>
            <a:endParaRPr lang="en-US" dirty="0"/>
          </a:p>
        </p:txBody>
      </p:sp>
      <p:sp>
        <p:nvSpPr>
          <p:cNvPr id="6" name="Content Placeholder 5"/>
          <p:cNvSpPr>
            <a:spLocks noGrp="1"/>
          </p:cNvSpPr>
          <p:nvPr>
            <p:ph sz="quarter" idx="10"/>
          </p:nvPr>
        </p:nvSpPr>
        <p:spPr>
          <a:xfrm>
            <a:off x="628650" y="1600200"/>
            <a:ext cx="3943350" cy="410135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1"/>
          </p:nvPr>
        </p:nvSpPr>
        <p:spPr>
          <a:xfrm>
            <a:off x="4572000" y="1600200"/>
            <a:ext cx="3943350" cy="410135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2"/>
          </p:nvPr>
        </p:nvSpPr>
        <p:spPr/>
        <p:txBody>
          <a:bodyPr/>
          <a:lstStyle/>
          <a:p>
            <a:endParaRPr lang="en-US" dirty="0"/>
          </a:p>
        </p:txBody>
      </p:sp>
      <p:sp>
        <p:nvSpPr>
          <p:cNvPr id="4" name="Slide Number Placeholder 3"/>
          <p:cNvSpPr>
            <a:spLocks noGrp="1"/>
          </p:cNvSpPr>
          <p:nvPr>
            <p:ph type="sldNum" sz="quarter" idx="13"/>
          </p:nvPr>
        </p:nvSpPr>
        <p:spPr/>
        <p:txBody>
          <a:bodyPr/>
          <a:lstStyle/>
          <a:p>
            <a:fld id="{D1601523-002C-46E0-8B1B-541C1AE81B0D}" type="slidenum">
              <a:rPr lang="en-US" smtClean="0"/>
              <a:pPr/>
              <a:t>‹#›</a:t>
            </a:fld>
            <a:endParaRPr lang="en-US" dirty="0"/>
          </a:p>
        </p:txBody>
      </p:sp>
    </p:spTree>
    <p:extLst>
      <p:ext uri="{BB962C8B-B14F-4D97-AF65-F5344CB8AC3E}">
        <p14:creationId xmlns:p14="http://schemas.microsoft.com/office/powerpoint/2010/main" val="107211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Text,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B050"/>
                </a:solidFill>
              </a:defRPr>
            </a:lvl1pPr>
          </a:lstStyle>
          <a:p>
            <a:r>
              <a:rPr lang="en-US" smtClean="0"/>
              <a:t>Click to edit Master title style</a:t>
            </a:r>
            <a:endParaRPr lang="en-US" dirty="0"/>
          </a:p>
        </p:txBody>
      </p:sp>
      <p:sp>
        <p:nvSpPr>
          <p:cNvPr id="3" name="Text Placeholder 13"/>
          <p:cNvSpPr>
            <a:spLocks noGrp="1"/>
          </p:cNvSpPr>
          <p:nvPr>
            <p:ph type="body" sz="quarter" idx="11"/>
          </p:nvPr>
        </p:nvSpPr>
        <p:spPr>
          <a:xfrm>
            <a:off x="628650" y="1596560"/>
            <a:ext cx="7886700" cy="1146640"/>
          </a:xfrm>
        </p:spPr>
        <p:txBody>
          <a:bodyPr>
            <a:noAutofit/>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Picture Placeholder 3"/>
          <p:cNvSpPr>
            <a:spLocks noGrp="1"/>
          </p:cNvSpPr>
          <p:nvPr>
            <p:ph type="pic" sz="quarter" idx="12"/>
          </p:nvPr>
        </p:nvSpPr>
        <p:spPr>
          <a:xfrm>
            <a:off x="628650" y="3025588"/>
            <a:ext cx="7886700" cy="2710655"/>
          </a:xfrm>
        </p:spPr>
        <p:txBody>
          <a:bodyPr/>
          <a:lstStyle/>
          <a:p>
            <a:r>
              <a:rPr lang="en-US" smtClean="0"/>
              <a:t>Click icon to add picture</a:t>
            </a:r>
            <a:endParaRPr lang="en-US" dirty="0"/>
          </a:p>
        </p:txBody>
      </p:sp>
      <p:sp>
        <p:nvSpPr>
          <p:cNvPr id="5" name="Footer Placeholder 4"/>
          <p:cNvSpPr>
            <a:spLocks noGrp="1"/>
          </p:cNvSpPr>
          <p:nvPr>
            <p:ph type="ftr" sz="quarter" idx="13"/>
          </p:nvPr>
        </p:nvSpPr>
        <p:spPr/>
        <p:txBody>
          <a:bodyPr/>
          <a:lstStyle/>
          <a:p>
            <a:endParaRPr lang="en-US" dirty="0"/>
          </a:p>
        </p:txBody>
      </p:sp>
      <p:sp>
        <p:nvSpPr>
          <p:cNvPr id="6" name="Slide Number Placeholder 5"/>
          <p:cNvSpPr>
            <a:spLocks noGrp="1"/>
          </p:cNvSpPr>
          <p:nvPr>
            <p:ph type="sldNum" sz="quarter" idx="14"/>
          </p:nvPr>
        </p:nvSpPr>
        <p:spPr/>
        <p:txBody>
          <a:bodyPr/>
          <a:lstStyle/>
          <a:p>
            <a:fld id="{D1601523-002C-46E0-8B1B-541C1AE81B0D}" type="slidenum">
              <a:rPr lang="en-US" smtClean="0"/>
              <a:pPr/>
              <a:t>‹#›</a:t>
            </a:fld>
            <a:endParaRPr lang="en-US" dirty="0"/>
          </a:p>
        </p:txBody>
      </p:sp>
    </p:spTree>
    <p:extLst>
      <p:ext uri="{BB962C8B-B14F-4D97-AF65-F5344CB8AC3E}">
        <p14:creationId xmlns:p14="http://schemas.microsoft.com/office/powerpoint/2010/main" val="2141268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2 Left Content &amp; Right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B050"/>
                </a:solidFill>
              </a:defRPr>
            </a:lvl1pPr>
          </a:lstStyle>
          <a:p>
            <a:r>
              <a:rPr lang="en-US" smtClean="0"/>
              <a:t>Click to edit Master title style</a:t>
            </a:r>
            <a:endParaRPr lang="en-US" dirty="0"/>
          </a:p>
        </p:txBody>
      </p:sp>
      <p:sp>
        <p:nvSpPr>
          <p:cNvPr id="4" name="Picture Placeholder 11"/>
          <p:cNvSpPr>
            <a:spLocks noGrp="1"/>
          </p:cNvSpPr>
          <p:nvPr>
            <p:ph type="pic" sz="quarter" idx="10"/>
          </p:nvPr>
        </p:nvSpPr>
        <p:spPr>
          <a:xfrm>
            <a:off x="5172075" y="1595343"/>
            <a:ext cx="3263900" cy="4200525"/>
          </a:xfrm>
        </p:spPr>
        <p:txBody>
          <a:bodyPr/>
          <a:lstStyle/>
          <a:p>
            <a:r>
              <a:rPr lang="en-US" smtClean="0"/>
              <a:t>Click icon to add picture</a:t>
            </a:r>
            <a:endParaRPr lang="en-US"/>
          </a:p>
        </p:txBody>
      </p:sp>
      <p:sp>
        <p:nvSpPr>
          <p:cNvPr id="5" name="Text Placeholder 13"/>
          <p:cNvSpPr>
            <a:spLocks noGrp="1"/>
          </p:cNvSpPr>
          <p:nvPr>
            <p:ph type="body" sz="quarter" idx="11"/>
          </p:nvPr>
        </p:nvSpPr>
        <p:spPr>
          <a:xfrm>
            <a:off x="628650" y="1595343"/>
            <a:ext cx="3835400" cy="1882775"/>
          </a:xfrm>
        </p:spPr>
        <p:txBody>
          <a:bodyPr>
            <a:noAutofit/>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15"/>
          <p:cNvSpPr>
            <a:spLocks noGrp="1"/>
          </p:cNvSpPr>
          <p:nvPr>
            <p:ph type="body" sz="quarter" idx="12"/>
          </p:nvPr>
        </p:nvSpPr>
        <p:spPr>
          <a:xfrm>
            <a:off x="685800" y="3657600"/>
            <a:ext cx="3733799" cy="2057399"/>
          </a:xfrm>
          <a:solidFill>
            <a:srgbClr val="00B050">
              <a:alpha val="29804"/>
            </a:srgbClr>
          </a:solidFill>
        </p:spPr>
        <p:txBody>
          <a:bodyPr>
            <a:normAutofit/>
          </a:bodyPr>
          <a:lstStyle>
            <a:lvl1pPr>
              <a:defRPr sz="2000"/>
            </a:lvl1pPr>
            <a:lvl2pPr>
              <a:defRPr sz="2000"/>
            </a:lvl2pPr>
            <a:lvl3pPr>
              <a:defRPr sz="2000"/>
            </a:lvl3pPr>
            <a:lvl4pPr>
              <a:defRPr sz="2000"/>
            </a:lvl4pPr>
            <a:lvl5pPr>
              <a:defRPr sz="20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3"/>
          </p:nvPr>
        </p:nvSpPr>
        <p:spPr/>
        <p:txBody>
          <a:bodyPr/>
          <a:lstStyle/>
          <a:p>
            <a:endParaRPr lang="en-US" dirty="0"/>
          </a:p>
        </p:txBody>
      </p:sp>
      <p:sp>
        <p:nvSpPr>
          <p:cNvPr id="8" name="Slide Number Placeholder 7"/>
          <p:cNvSpPr>
            <a:spLocks noGrp="1"/>
          </p:cNvSpPr>
          <p:nvPr>
            <p:ph type="sldNum" sz="quarter" idx="14"/>
          </p:nvPr>
        </p:nvSpPr>
        <p:spPr/>
        <p:txBody>
          <a:bodyPr/>
          <a:lstStyle/>
          <a:p>
            <a:fld id="{D1601523-002C-46E0-8B1B-541C1AE81B0D}" type="slidenum">
              <a:rPr lang="en-US" smtClean="0"/>
              <a:pPr/>
              <a:t>‹#›</a:t>
            </a:fld>
            <a:endParaRPr lang="en-US" dirty="0"/>
          </a:p>
        </p:txBody>
      </p:sp>
    </p:spTree>
    <p:extLst>
      <p:ext uri="{BB962C8B-B14F-4D97-AF65-F5344CB8AC3E}">
        <p14:creationId xmlns:p14="http://schemas.microsoft.com/office/powerpoint/2010/main" val="414940303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67441"/>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597026"/>
            <a:ext cx="7886700" cy="411797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20185" y="6029580"/>
            <a:ext cx="9111336" cy="850391"/>
          </a:xfrm>
          <a:prstGeom prst="rect">
            <a:avLst/>
          </a:prstGeom>
        </p:spPr>
      </p:pic>
      <p:sp>
        <p:nvSpPr>
          <p:cNvPr id="5" name="Footer Placeholder 4"/>
          <p:cNvSpPr>
            <a:spLocks noGrp="1"/>
          </p:cNvSpPr>
          <p:nvPr>
            <p:ph type="ftr" sz="quarter" idx="3"/>
          </p:nvPr>
        </p:nvSpPr>
        <p:spPr>
          <a:xfrm>
            <a:off x="3124200" y="6492830"/>
            <a:ext cx="2895600" cy="365125"/>
          </a:xfrm>
          <a:prstGeom prst="rect">
            <a:avLst/>
          </a:prstGeom>
        </p:spPr>
        <p:txBody>
          <a:bodyPr vert="horz" lIns="91440" tIns="45720" rIns="91440" bIns="45720" rtlCol="0" anchor="ctr"/>
          <a:lstStyle>
            <a:lvl1pPr algn="ctr">
              <a:defRPr sz="800" b="1">
                <a:solidFill>
                  <a:schemeClr val="bg1"/>
                </a:solidFill>
              </a:defRPr>
            </a:lvl1pPr>
          </a:lstStyle>
          <a:p>
            <a:endParaRPr lang="en-US" dirty="0"/>
          </a:p>
        </p:txBody>
      </p:sp>
      <p:sp>
        <p:nvSpPr>
          <p:cNvPr id="6" name="Slide Number Placeholder 5"/>
          <p:cNvSpPr>
            <a:spLocks noGrp="1"/>
          </p:cNvSpPr>
          <p:nvPr>
            <p:ph type="sldNum" sz="quarter" idx="4"/>
          </p:nvPr>
        </p:nvSpPr>
        <p:spPr>
          <a:xfrm>
            <a:off x="6553200" y="6492830"/>
            <a:ext cx="2133600" cy="365125"/>
          </a:xfrm>
          <a:prstGeom prst="rect">
            <a:avLst/>
          </a:prstGeom>
        </p:spPr>
        <p:txBody>
          <a:bodyPr vert="horz" lIns="91440" tIns="45720" rIns="91440" bIns="45720" rtlCol="0" anchor="ctr"/>
          <a:lstStyle>
            <a:lvl1pPr algn="r">
              <a:defRPr sz="800" b="1">
                <a:solidFill>
                  <a:schemeClr val="bg1"/>
                </a:solidFill>
              </a:defRPr>
            </a:lvl1pPr>
          </a:lstStyle>
          <a:p>
            <a:fld id="{D1601523-002C-46E0-8B1B-541C1AE81B0D}" type="slidenum">
              <a:rPr lang="en-US" smtClean="0"/>
              <a:pPr/>
              <a:t>‹#›</a:t>
            </a:fld>
            <a:endParaRPr lang="en-US" dirty="0"/>
          </a:p>
        </p:txBody>
      </p:sp>
    </p:spTree>
    <p:extLst>
      <p:ext uri="{BB962C8B-B14F-4D97-AF65-F5344CB8AC3E}">
        <p14:creationId xmlns:p14="http://schemas.microsoft.com/office/powerpoint/2010/main" val="137265510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6" r:id="rId12"/>
    <p:sldLayoutId id="2147483697" r:id="rId13"/>
    <p:sldLayoutId id="2147483698" r:id="rId14"/>
    <p:sldLayoutId id="2147483699" r:id="rId15"/>
    <p:sldLayoutId id="2147483700" r:id="rId16"/>
    <p:sldLayoutId id="2147483701" r:id="rId17"/>
    <p:sldLayoutId id="2147483702"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672" r:id="rId27"/>
    <p:sldLayoutId id="2147483681" r:id="rId28"/>
    <p:sldLayoutId id="2147483682" r:id="rId29"/>
    <p:sldLayoutId id="2147483679" r:id="rId30"/>
    <p:sldLayoutId id="2147483678" r:id="rId31"/>
    <p:sldLayoutId id="2147483676" r:id="rId32"/>
    <p:sldLayoutId id="2147483675" r:id="rId33"/>
    <p:sldLayoutId id="2147483674" r:id="rId34"/>
    <p:sldLayoutId id="2147483673" r:id="rId35"/>
    <p:sldLayoutId id="2147483680" r:id="rId36"/>
  </p:sldLayoutIdLst>
  <p:txStyles>
    <p:titleStyle>
      <a:lvl1pPr algn="l" defTabSz="914400" rtl="0" eaLnBrk="1" latinLnBrk="0" hangingPunct="1">
        <a:lnSpc>
          <a:spcPct val="100000"/>
        </a:lnSpc>
        <a:spcBef>
          <a:spcPct val="0"/>
        </a:spcBef>
        <a:buNone/>
        <a:defRPr sz="4000" b="1" kern="1200">
          <a:solidFill>
            <a:srgbClr val="00B050"/>
          </a:solidFill>
          <a:latin typeface="+mj-lt"/>
          <a:ea typeface="+mj-ea"/>
          <a:cs typeface="+mj-cs"/>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8600"/>
            <a:ext cx="7772400" cy="2387600"/>
          </a:xfrm>
        </p:spPr>
        <p:txBody>
          <a:bodyPr/>
          <a:lstStyle/>
          <a:p>
            <a:r>
              <a:rPr lang="en-US" dirty="0"/>
              <a:t>Understanding and Integrating the Sixth Circuit’s Cable Order</a:t>
            </a:r>
          </a:p>
        </p:txBody>
      </p:sp>
      <p:sp>
        <p:nvSpPr>
          <p:cNvPr id="3" name="Subtitle 2"/>
          <p:cNvSpPr>
            <a:spLocks noGrp="1"/>
          </p:cNvSpPr>
          <p:nvPr>
            <p:ph type="subTitle" idx="1"/>
          </p:nvPr>
        </p:nvSpPr>
        <p:spPr>
          <a:xfrm>
            <a:off x="1143000" y="3900055"/>
            <a:ext cx="6858000" cy="443345"/>
          </a:xfrm>
        </p:spPr>
        <p:txBody>
          <a:bodyPr/>
          <a:lstStyle/>
          <a:p>
            <a:r>
              <a:rPr lang="en-US" dirty="0"/>
              <a:t>Best Practices and Next Steps</a:t>
            </a:r>
          </a:p>
          <a:p>
            <a:endParaRPr lang="en-US" dirty="0"/>
          </a:p>
        </p:txBody>
      </p:sp>
      <p:sp>
        <p:nvSpPr>
          <p:cNvPr id="4" name="Text Placeholder 3"/>
          <p:cNvSpPr>
            <a:spLocks noGrp="1"/>
          </p:cNvSpPr>
          <p:nvPr>
            <p:ph type="body" sz="quarter" idx="10"/>
          </p:nvPr>
        </p:nvSpPr>
        <p:spPr>
          <a:xfrm>
            <a:off x="1773310" y="4572000"/>
            <a:ext cx="5597380" cy="914400"/>
          </a:xfrm>
        </p:spPr>
        <p:txBody>
          <a:bodyPr/>
          <a:lstStyle/>
          <a:p>
            <a:r>
              <a:rPr lang="en-US" dirty="0"/>
              <a:t>July 15, 2021</a:t>
            </a:r>
          </a:p>
          <a:p>
            <a:endParaRPr lang="en-US" dirty="0"/>
          </a:p>
        </p:txBody>
      </p:sp>
      <p:pic>
        <p:nvPicPr>
          <p:cNvPr id="6" name="Picture 5"/>
          <p:cNvPicPr>
            <a:picLocks noChangeAspect="1"/>
          </p:cNvPicPr>
          <p:nvPr/>
        </p:nvPicPr>
        <p:blipFill>
          <a:blip r:embed="rId2"/>
          <a:stretch>
            <a:fillRect/>
          </a:stretch>
        </p:blipFill>
        <p:spPr>
          <a:xfrm>
            <a:off x="304800" y="304800"/>
            <a:ext cx="3971925" cy="825674"/>
          </a:xfrm>
          <a:prstGeom prst="rect">
            <a:avLst/>
          </a:prstGeom>
        </p:spPr>
      </p:pic>
    </p:spTree>
    <p:extLst>
      <p:ext uri="{BB962C8B-B14F-4D97-AF65-F5344CB8AC3E}">
        <p14:creationId xmlns:p14="http://schemas.microsoft.com/office/powerpoint/2010/main" val="1412135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In-Kind</a:t>
            </a:r>
          </a:p>
        </p:txBody>
      </p:sp>
      <p:sp>
        <p:nvSpPr>
          <p:cNvPr id="10" name="Content Placeholder 3"/>
          <p:cNvSpPr txBox="1">
            <a:spLocks/>
          </p:cNvSpPr>
          <p:nvPr/>
        </p:nvSpPr>
        <p:spPr>
          <a:xfrm>
            <a:off x="628650" y="1597026"/>
            <a:ext cx="7886700" cy="4117974"/>
          </a:xfrm>
          <a:prstGeom prst="rect">
            <a:avLst/>
          </a:prstGeom>
        </p:spPr>
        <p:txBody>
          <a:bodyPr>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6th Circuit affirmed FCC’s ruling that most in-kind franchise obligations count against the Cable Act’s 5 percent cap on cable franchise fees, but did so on different grounds. </a:t>
            </a:r>
          </a:p>
          <a:p>
            <a:pPr lvl="1"/>
            <a:r>
              <a:rPr lang="en-US" sz="1600" dirty="0"/>
              <a:t>FCC found that franchise fee definition reached all costs the operator was required to incur to comply with franchise obligations except for customer service standards (because those were regulatory), and except for build-out requirements (because the Cable Act requires that the cost of the installation, construction, operation, or removal facilities necessary to the cable system be borne by the cable operator or subscriber).</a:t>
            </a:r>
          </a:p>
          <a:p>
            <a:pPr lvl="1"/>
            <a:r>
              <a:rPr lang="en-US" sz="1600" dirty="0"/>
              <a:t>Sixth Circuit agreed customer service requirements were regulatory, but otherwise decided that franchise requirements mandated by federal law did not count against the franchise fee, but all discretionary franchise requirements do.  Court found that “anti-redlining” provisions in Cable Act mandated build-out.  </a:t>
            </a:r>
          </a:p>
          <a:p>
            <a:pPr lvl="1"/>
            <a:r>
              <a:rPr lang="en-US" sz="1600" dirty="0"/>
              <a:t>The court ignored the ramifications of the FCC’s conclusion that cable operators must pay for the whole cable system, which includes PEG capacity and I-Nets.</a:t>
            </a:r>
          </a:p>
        </p:txBody>
      </p:sp>
      <p:pic>
        <p:nvPicPr>
          <p:cNvPr id="4" name="Picture 3"/>
          <p:cNvPicPr>
            <a:picLocks noChangeAspect="1"/>
          </p:cNvPicPr>
          <p:nvPr/>
        </p:nvPicPr>
        <p:blipFill>
          <a:blip r:embed="rId2"/>
          <a:stretch>
            <a:fillRect/>
          </a:stretch>
        </p:blipFill>
        <p:spPr>
          <a:xfrm>
            <a:off x="176690" y="6032326"/>
            <a:ext cx="3971925" cy="825674"/>
          </a:xfrm>
          <a:prstGeom prst="rect">
            <a:avLst/>
          </a:prstGeom>
        </p:spPr>
      </p:pic>
    </p:spTree>
    <p:extLst>
      <p:ext uri="{BB962C8B-B14F-4D97-AF65-F5344CB8AC3E}">
        <p14:creationId xmlns:p14="http://schemas.microsoft.com/office/powerpoint/2010/main" val="3337032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In-Kind (cont.)</a:t>
            </a:r>
          </a:p>
        </p:txBody>
      </p:sp>
      <p:sp>
        <p:nvSpPr>
          <p:cNvPr id="10" name="Content Placeholder 3"/>
          <p:cNvSpPr txBox="1">
            <a:spLocks/>
          </p:cNvSpPr>
          <p:nvPr/>
        </p:nvSpPr>
        <p:spPr>
          <a:xfrm>
            <a:off x="628650" y="1597026"/>
            <a:ext cx="7886700" cy="4117974"/>
          </a:xfrm>
          <a:prstGeom prst="rect">
            <a:avLst/>
          </a:prstGeom>
        </p:spPr>
        <p:txBody>
          <a:bodyPr>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The court reversed the FCC’s ruling that in-kind franchise obligations should be valued at fair market value and affirmatively ruled that “for purposes of § 542(b), noncash cable-related exactions should be assigned a value equal to the </a:t>
            </a:r>
            <a:r>
              <a:rPr lang="en-US" sz="1800" b="1" i="1" dirty="0">
                <a:solidFill>
                  <a:srgbClr val="FF0000"/>
                </a:solidFill>
              </a:rPr>
              <a:t>cable operator’s marginal cost </a:t>
            </a:r>
            <a:r>
              <a:rPr lang="en-US" sz="1800" dirty="0"/>
              <a:t>in providing them.”  </a:t>
            </a:r>
          </a:p>
          <a:p>
            <a:pPr lvl="1"/>
            <a:r>
              <a:rPr lang="en-US" sz="1800" dirty="0"/>
              <a:t>Ruling appears to stem from statutory interpretation, which means we would have a good argument the FCC could not reinterpret the Act to undo this finding. </a:t>
            </a:r>
          </a:p>
          <a:p>
            <a:r>
              <a:rPr lang="en-US" sz="1800" dirty="0"/>
              <a:t>In some cases, marginal cost may prove to be zero, or near-zero – costs of free service, for example, or costs of maintenance of portions of the cable system.</a:t>
            </a:r>
          </a:p>
          <a:p>
            <a:r>
              <a:rPr lang="en-US" sz="1800" dirty="0"/>
              <a:t>There is no guidance, however, as to how marginal costs are to be calculated, and operators can be expected to seek the right to take significant offsets.   </a:t>
            </a:r>
          </a:p>
        </p:txBody>
      </p:sp>
      <p:pic>
        <p:nvPicPr>
          <p:cNvPr id="4" name="Picture 3"/>
          <p:cNvPicPr>
            <a:picLocks noChangeAspect="1"/>
          </p:cNvPicPr>
          <p:nvPr/>
        </p:nvPicPr>
        <p:blipFill>
          <a:blip r:embed="rId2"/>
          <a:stretch>
            <a:fillRect/>
          </a:stretch>
        </p:blipFill>
        <p:spPr>
          <a:xfrm>
            <a:off x="176690" y="6032326"/>
            <a:ext cx="3971925" cy="825674"/>
          </a:xfrm>
          <a:prstGeom prst="rect">
            <a:avLst/>
          </a:prstGeom>
        </p:spPr>
      </p:pic>
    </p:spTree>
    <p:extLst>
      <p:ext uri="{BB962C8B-B14F-4D97-AF65-F5344CB8AC3E}">
        <p14:creationId xmlns:p14="http://schemas.microsoft.com/office/powerpoint/2010/main" val="2485805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Mixed Use</a:t>
            </a:r>
          </a:p>
        </p:txBody>
      </p:sp>
      <p:sp>
        <p:nvSpPr>
          <p:cNvPr id="10" name="Content Placeholder 3"/>
          <p:cNvSpPr txBox="1">
            <a:spLocks/>
          </p:cNvSpPr>
          <p:nvPr/>
        </p:nvSpPr>
        <p:spPr>
          <a:xfrm>
            <a:off x="628650" y="1597026"/>
            <a:ext cx="7886700" cy="4117974"/>
          </a:xfrm>
          <a:prstGeom prst="rect">
            <a:avLst/>
          </a:prstGeom>
        </p:spPr>
        <p:txBody>
          <a:bodyPr>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6</a:t>
            </a:r>
            <a:r>
              <a:rPr lang="en-US" sz="1800" baseline="30000" dirty="0"/>
              <a:t>th</a:t>
            </a:r>
            <a:r>
              <a:rPr lang="en-US" sz="1800" dirty="0"/>
              <a:t> Circuit Overturned:</a:t>
            </a:r>
          </a:p>
          <a:p>
            <a:r>
              <a:rPr lang="en-US" sz="1800" dirty="0"/>
              <a:t>FCC’s Mixed Use Rule: As codified, stated a “franchising authority may not regulate the provision of any services other than cable services offered over the cable system of a cable operator,” 47 </a:t>
            </a:r>
            <a:r>
              <a:rPr lang="en-US" sz="1800" dirty="0" err="1"/>
              <a:t>C.F.R</a:t>
            </a:r>
            <a:r>
              <a:rPr lang="en-US" sz="1800" dirty="0"/>
              <a:t>. § 76.43. </a:t>
            </a:r>
          </a:p>
          <a:p>
            <a:r>
              <a:rPr lang="en-US" sz="1800" dirty="0"/>
              <a:t>Court stated it agreed with localities’ challenge “[t]o a significant extent,” because “the Act nowhere states or implies that franchisors may regulate cable operators only as ‘expressly permitted in the Act.’”  </a:t>
            </a:r>
          </a:p>
          <a:p>
            <a:r>
              <a:rPr lang="en-US" sz="1800" dirty="0"/>
              <a:t>Court criticized the FCC’s broad language and the FCC’s reliance on what the FCC called the cable franchise “bargain.” </a:t>
            </a:r>
          </a:p>
          <a:p>
            <a:r>
              <a:rPr lang="en-US" sz="1800" dirty="0"/>
              <a:t>But court agreed with the FCC that </a:t>
            </a:r>
            <a:r>
              <a:rPr lang="en-US" sz="1800" dirty="0" err="1"/>
              <a:t>LFAs</a:t>
            </a:r>
            <a:r>
              <a:rPr lang="en-US" sz="1800" dirty="0"/>
              <a:t> may “not ‘end-run’ the Act’s limitations by using other governmental entities or other sources of authority to accomplish indirectly what franchising authorities are prohibited from doing directly.” </a:t>
            </a:r>
          </a:p>
        </p:txBody>
      </p:sp>
      <p:pic>
        <p:nvPicPr>
          <p:cNvPr id="4" name="Picture 3"/>
          <p:cNvPicPr>
            <a:picLocks noChangeAspect="1"/>
          </p:cNvPicPr>
          <p:nvPr/>
        </p:nvPicPr>
        <p:blipFill>
          <a:blip r:embed="rId2"/>
          <a:stretch>
            <a:fillRect/>
          </a:stretch>
        </p:blipFill>
        <p:spPr>
          <a:xfrm>
            <a:off x="176690" y="6032326"/>
            <a:ext cx="3971925" cy="825674"/>
          </a:xfrm>
          <a:prstGeom prst="rect">
            <a:avLst/>
          </a:prstGeom>
        </p:spPr>
      </p:pic>
    </p:spTree>
    <p:extLst>
      <p:ext uri="{BB962C8B-B14F-4D97-AF65-F5344CB8AC3E}">
        <p14:creationId xmlns:p14="http://schemas.microsoft.com/office/powerpoint/2010/main" val="525787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Mixed Use – Application to Fees On Non-Cable Services</a:t>
            </a:r>
          </a:p>
        </p:txBody>
      </p:sp>
      <p:sp>
        <p:nvSpPr>
          <p:cNvPr id="10" name="Content Placeholder 3"/>
          <p:cNvSpPr txBox="1">
            <a:spLocks/>
          </p:cNvSpPr>
          <p:nvPr/>
        </p:nvSpPr>
        <p:spPr>
          <a:xfrm>
            <a:off x="628650" y="1597026"/>
            <a:ext cx="7886700" cy="4117974"/>
          </a:xfrm>
          <a:prstGeom prst="rect">
            <a:avLst/>
          </a:prstGeom>
        </p:spPr>
        <p:txBody>
          <a:bodyPr>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a:t>Rejecting the FCC’s position, the court agreed with Eugene that its generally applicable telecom fee was not a “franchise fee” within the meaning of the Cable Act, 47 </a:t>
            </a:r>
            <a:r>
              <a:rPr lang="en-US" sz="1500" dirty="0" err="1"/>
              <a:t>U.S.C</a:t>
            </a:r>
            <a:r>
              <a:rPr lang="en-US" sz="1500" dirty="0"/>
              <a:t>. 542(g).</a:t>
            </a:r>
          </a:p>
          <a:p>
            <a:r>
              <a:rPr lang="en-US" sz="1500" dirty="0"/>
              <a:t>But the court went on to rule that Eugene’s fee, as applied to a cable operator’s provision of broadband service, was a “requirement … for information services” prohibited by the Cable Act, 47 </a:t>
            </a:r>
            <a:r>
              <a:rPr lang="en-US" sz="1500" dirty="0" err="1"/>
              <a:t>U.S.C</a:t>
            </a:r>
            <a:r>
              <a:rPr lang="en-US" sz="1500" dirty="0"/>
              <a:t>. 544(b)(1). </a:t>
            </a:r>
          </a:p>
          <a:p>
            <a:r>
              <a:rPr lang="en-US" sz="1500" dirty="0"/>
              <a:t> Court believed that because Eugene’s fee was for use of the ROW to provide non-cable services, it was an “end run” around the Act’s limitations.</a:t>
            </a:r>
          </a:p>
          <a:p>
            <a:r>
              <a:rPr lang="en-US" sz="1500" dirty="0"/>
              <a:t>Court never explained how imposing a fee that is not a “franchise fee” is an “end run” around the Act, and overlooked the Act’s tax savings clause. </a:t>
            </a:r>
          </a:p>
          <a:p>
            <a:r>
              <a:rPr lang="en-US" sz="1500" dirty="0"/>
              <a:t>Court declined to reach question whether application of Eugene’s fee to a cable operator’s telecommunications (i.e., non-information) services was permissible. </a:t>
            </a:r>
          </a:p>
          <a:p>
            <a:r>
              <a:rPr lang="en-US" sz="1500" dirty="0"/>
              <a:t>Court suggested additional fees (reaching broadband and other services) </a:t>
            </a:r>
            <a:r>
              <a:rPr lang="en-US" sz="1500" i="1" dirty="0"/>
              <a:t>might </a:t>
            </a:r>
            <a:r>
              <a:rPr lang="en-US" sz="1500" dirty="0"/>
              <a:t>be imposable if not done</a:t>
            </a:r>
            <a:r>
              <a:rPr lang="en-US" sz="1500" i="1" dirty="0"/>
              <a:t> </a:t>
            </a:r>
            <a:r>
              <a:rPr lang="en-US" sz="1500" dirty="0"/>
              <a:t>as an effective exercise of the franchising authority (i.e., in return for right to use </a:t>
            </a:r>
            <a:r>
              <a:rPr lang="en-US" sz="1500" dirty="0" err="1"/>
              <a:t>RoW</a:t>
            </a:r>
            <a:r>
              <a:rPr lang="en-US" sz="1500" dirty="0"/>
              <a:t>).</a:t>
            </a:r>
          </a:p>
          <a:p>
            <a:pPr lvl="1"/>
            <a:r>
              <a:rPr lang="en-US" sz="1500" dirty="0"/>
              <a:t>FL. Uniform Tax?  Impact of Internet Tax Freedom Act?</a:t>
            </a:r>
          </a:p>
        </p:txBody>
      </p:sp>
      <p:pic>
        <p:nvPicPr>
          <p:cNvPr id="4" name="Picture 3"/>
          <p:cNvPicPr>
            <a:picLocks noChangeAspect="1"/>
          </p:cNvPicPr>
          <p:nvPr/>
        </p:nvPicPr>
        <p:blipFill>
          <a:blip r:embed="rId2"/>
          <a:stretch>
            <a:fillRect/>
          </a:stretch>
        </p:blipFill>
        <p:spPr>
          <a:xfrm>
            <a:off x="176690" y="6032326"/>
            <a:ext cx="3971925" cy="825674"/>
          </a:xfrm>
          <a:prstGeom prst="rect">
            <a:avLst/>
          </a:prstGeom>
        </p:spPr>
      </p:pic>
    </p:spTree>
    <p:extLst>
      <p:ext uri="{BB962C8B-B14F-4D97-AF65-F5344CB8AC3E}">
        <p14:creationId xmlns:p14="http://schemas.microsoft.com/office/powerpoint/2010/main" val="467403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dirty="0"/>
              <a:t>What Happens Next? – The </a:t>
            </a:r>
            <a:r>
              <a:rPr lang="en-US" dirty="0" smtClean="0"/>
              <a:t>Courts</a:t>
            </a:r>
            <a:endParaRPr lang="en-US" dirty="0"/>
          </a:p>
        </p:txBody>
      </p:sp>
      <p:sp>
        <p:nvSpPr>
          <p:cNvPr id="10" name="Content Placeholder 3"/>
          <p:cNvSpPr txBox="1">
            <a:spLocks/>
          </p:cNvSpPr>
          <p:nvPr/>
        </p:nvSpPr>
        <p:spPr>
          <a:xfrm>
            <a:off x="628650" y="1597026"/>
            <a:ext cx="7886700" cy="4117974"/>
          </a:xfrm>
          <a:prstGeom prst="rect">
            <a:avLst/>
          </a:prstGeom>
        </p:spPr>
        <p:txBody>
          <a:bodyPr>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t>In the Courts</a:t>
            </a:r>
            <a:endParaRPr lang="en-US" sz="2000" dirty="0"/>
          </a:p>
          <a:p>
            <a:r>
              <a:rPr lang="en-US" sz="2000" dirty="0"/>
              <a:t>Three petitions for </a:t>
            </a:r>
            <a:r>
              <a:rPr lang="en-US" sz="2000" dirty="0" err="1"/>
              <a:t>en</a:t>
            </a:r>
            <a:r>
              <a:rPr lang="en-US" sz="2000" dirty="0"/>
              <a:t> banc and panel rehearing filed on July 12</a:t>
            </a:r>
            <a:r>
              <a:rPr lang="en-US" sz="2000" baseline="30000" dirty="0"/>
              <a:t>th</a:t>
            </a:r>
            <a:r>
              <a:rPr lang="en-US" sz="2000" dirty="0"/>
              <a:t>.  </a:t>
            </a:r>
          </a:p>
          <a:p>
            <a:pPr lvl="1"/>
            <a:r>
              <a:rPr lang="en-US" sz="2000" dirty="0"/>
              <a:t>Whether rehearing is granted should be determined quickly. </a:t>
            </a:r>
          </a:p>
          <a:p>
            <a:r>
              <a:rPr lang="en-US" sz="2000" dirty="0"/>
              <a:t>If petitions are unsuccessful, there will be the option of seeking Supreme Court review.</a:t>
            </a:r>
          </a:p>
        </p:txBody>
      </p:sp>
      <p:pic>
        <p:nvPicPr>
          <p:cNvPr id="4" name="Picture 3"/>
          <p:cNvPicPr>
            <a:picLocks noChangeAspect="1"/>
          </p:cNvPicPr>
          <p:nvPr/>
        </p:nvPicPr>
        <p:blipFill>
          <a:blip r:embed="rId2"/>
          <a:stretch>
            <a:fillRect/>
          </a:stretch>
        </p:blipFill>
        <p:spPr>
          <a:xfrm>
            <a:off x="176690" y="6032326"/>
            <a:ext cx="3971925" cy="825674"/>
          </a:xfrm>
          <a:prstGeom prst="rect">
            <a:avLst/>
          </a:prstGeom>
        </p:spPr>
      </p:pic>
    </p:spTree>
    <p:extLst>
      <p:ext uri="{BB962C8B-B14F-4D97-AF65-F5344CB8AC3E}">
        <p14:creationId xmlns:p14="http://schemas.microsoft.com/office/powerpoint/2010/main" val="1627063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dirty="0"/>
              <a:t>What Happens Next? – At the Commission</a:t>
            </a:r>
          </a:p>
        </p:txBody>
      </p:sp>
      <p:sp>
        <p:nvSpPr>
          <p:cNvPr id="10" name="Content Placeholder 3"/>
          <p:cNvSpPr txBox="1">
            <a:spLocks/>
          </p:cNvSpPr>
          <p:nvPr/>
        </p:nvSpPr>
        <p:spPr>
          <a:xfrm>
            <a:off x="628650" y="1597026"/>
            <a:ext cx="7886700" cy="4117974"/>
          </a:xfrm>
          <a:prstGeom prst="rect">
            <a:avLst/>
          </a:prstGeom>
        </p:spPr>
        <p:txBody>
          <a:bodyPr>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It may be possible to obtain some clarifications or changes to rule at FCC.</a:t>
            </a:r>
          </a:p>
          <a:p>
            <a:r>
              <a:rPr lang="en-US" sz="1400" dirty="0"/>
              <a:t>The FCC’s Acting Chair, as well as the other current Democratic Commissioner, did not support the FCC’s Order. The FCC sought a delay in this litigation because it might change its position before the court ruled, but the court denied the FCC’s request. </a:t>
            </a:r>
          </a:p>
          <a:p>
            <a:r>
              <a:rPr lang="en-US" sz="1400" dirty="0"/>
              <a:t>Timing for action at the FCC is fluid:</a:t>
            </a:r>
          </a:p>
          <a:p>
            <a:pPr lvl="1"/>
            <a:r>
              <a:rPr lang="en-US" sz="1400" dirty="0"/>
              <a:t>There are no legal deadlines and the timeline would likely be strongly influenced by discussions with the FCC leadership and, especially, the timing of FCC nominations and confirmations. </a:t>
            </a:r>
          </a:p>
          <a:p>
            <a:r>
              <a:rPr lang="en-US" sz="1400" dirty="0"/>
              <a:t>Goals could </a:t>
            </a:r>
            <a:r>
              <a:rPr lang="en-US" sz="1400" dirty="0" smtClean="0"/>
              <a:t>include:</a:t>
            </a:r>
            <a:endParaRPr lang="en-US" sz="1400" dirty="0"/>
          </a:p>
          <a:p>
            <a:pPr lvl="1"/>
            <a:r>
              <a:rPr lang="en-US" sz="1400" dirty="0"/>
              <a:t>Making clear “customer service obligations” reach issues like compliance with customer service standards, privacy, </a:t>
            </a:r>
            <a:r>
              <a:rPr lang="en-US" sz="1400" dirty="0" err="1"/>
              <a:t>EEO</a:t>
            </a:r>
            <a:r>
              <a:rPr lang="en-US" sz="1400" dirty="0"/>
              <a:t>, or any rule affecting customer-cable operator relationship;</a:t>
            </a:r>
          </a:p>
          <a:p>
            <a:pPr lvl="1"/>
            <a:r>
              <a:rPr lang="en-US" sz="1400" dirty="0"/>
              <a:t>Clarifying treatment of PEG capacity;</a:t>
            </a:r>
          </a:p>
          <a:p>
            <a:pPr lvl="1"/>
            <a:r>
              <a:rPr lang="en-US" sz="1400" dirty="0"/>
              <a:t>Clarifying no cost associated with construction, operation or maintenance of the cable system counts against franchise fee;</a:t>
            </a:r>
          </a:p>
          <a:p>
            <a:pPr lvl="1"/>
            <a:r>
              <a:rPr lang="en-US" sz="1400" dirty="0"/>
              <a:t>Re-construing the Act to clarify that if a fee is not a “franchise fee”, it is not preempted by the Cable Act. </a:t>
            </a:r>
            <a:endParaRPr lang="en-US" sz="1400" dirty="0">
              <a:solidFill>
                <a:srgbClr val="FF0000"/>
              </a:solidFill>
            </a:endParaRPr>
          </a:p>
        </p:txBody>
      </p:sp>
      <p:pic>
        <p:nvPicPr>
          <p:cNvPr id="4" name="Picture 3"/>
          <p:cNvPicPr>
            <a:picLocks noChangeAspect="1"/>
          </p:cNvPicPr>
          <p:nvPr/>
        </p:nvPicPr>
        <p:blipFill>
          <a:blip r:embed="rId2"/>
          <a:stretch>
            <a:fillRect/>
          </a:stretch>
        </p:blipFill>
        <p:spPr>
          <a:xfrm>
            <a:off x="176690" y="6032326"/>
            <a:ext cx="3971925" cy="825674"/>
          </a:xfrm>
          <a:prstGeom prst="rect">
            <a:avLst/>
          </a:prstGeom>
        </p:spPr>
      </p:pic>
    </p:spTree>
    <p:extLst>
      <p:ext uri="{BB962C8B-B14F-4D97-AF65-F5344CB8AC3E}">
        <p14:creationId xmlns:p14="http://schemas.microsoft.com/office/powerpoint/2010/main" val="818272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dirty="0"/>
              <a:t>How Should You Respond to In-Kind Now? </a:t>
            </a:r>
          </a:p>
        </p:txBody>
      </p:sp>
      <p:sp>
        <p:nvSpPr>
          <p:cNvPr id="10" name="Content Placeholder 3"/>
          <p:cNvSpPr txBox="1">
            <a:spLocks/>
          </p:cNvSpPr>
          <p:nvPr/>
        </p:nvSpPr>
        <p:spPr>
          <a:xfrm>
            <a:off x="628650" y="1597026"/>
            <a:ext cx="7886700" cy="4117974"/>
          </a:xfrm>
          <a:prstGeom prst="rect">
            <a:avLst/>
          </a:prstGeom>
        </p:spPr>
        <p:txBody>
          <a:bodyPr>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No need for </a:t>
            </a:r>
            <a:r>
              <a:rPr lang="en-US" sz="1600" dirty="0" err="1"/>
              <a:t>LFA</a:t>
            </a:r>
            <a:r>
              <a:rPr lang="en-US" sz="1600" dirty="0"/>
              <a:t> to raise issue – FCC rules contemplate notice before offsets.</a:t>
            </a:r>
          </a:p>
          <a:p>
            <a:r>
              <a:rPr lang="en-US" sz="1600" dirty="0"/>
              <a:t>If you agree to an offset, you may be bound by offset even if the FCC/courts change course.   </a:t>
            </a:r>
            <a:r>
              <a:rPr lang="en-US" sz="1600" i="1" dirty="0"/>
              <a:t>Possible: include provisions for terminating/altering offsets.</a:t>
            </a:r>
          </a:p>
          <a:p>
            <a:r>
              <a:rPr lang="en-US" sz="1600" dirty="0"/>
              <a:t>Know the rules! Costs limited to marginal costs – seek proof, where appropriate. Unless the amount proposed by operator is small, do not take operator’s word for it. </a:t>
            </a:r>
          </a:p>
          <a:p>
            <a:r>
              <a:rPr lang="en-US" sz="1600" dirty="0"/>
              <a:t>Rules do not address what happens where a capital obligation is imposed, but operator is given voluntary option of satisfying obligation through provision of a service: e.g. rather than build a line to carry PEG programming, operator provides funds or services that allow for more cost-effective transport.  </a:t>
            </a:r>
            <a:r>
              <a:rPr lang="en-US" sz="1600" i="1" dirty="0"/>
              <a:t>Alternative performance requirements may not trigger offsets.</a:t>
            </a:r>
          </a:p>
          <a:p>
            <a:r>
              <a:rPr lang="en-US" sz="1600" dirty="0"/>
              <a:t> Rules do not prevent settlements of past performance/franchise non-compliance issues that provide benefits, which are not a “franchise fee.”  </a:t>
            </a:r>
          </a:p>
          <a:p>
            <a:r>
              <a:rPr lang="en-US" sz="1600" dirty="0"/>
              <a:t>Remember that Cable Act requires any costs recovered through franchise fee offset (i.e., a reduction in franchise fees) must be passed through to subscribers.  </a:t>
            </a:r>
          </a:p>
        </p:txBody>
      </p:sp>
      <p:pic>
        <p:nvPicPr>
          <p:cNvPr id="4" name="Picture 3"/>
          <p:cNvPicPr>
            <a:picLocks noChangeAspect="1"/>
          </p:cNvPicPr>
          <p:nvPr/>
        </p:nvPicPr>
        <p:blipFill>
          <a:blip r:embed="rId2"/>
          <a:stretch>
            <a:fillRect/>
          </a:stretch>
        </p:blipFill>
        <p:spPr>
          <a:xfrm>
            <a:off x="176690" y="6032326"/>
            <a:ext cx="3971925" cy="825674"/>
          </a:xfrm>
          <a:prstGeom prst="rect">
            <a:avLst/>
          </a:prstGeom>
        </p:spPr>
      </p:pic>
    </p:spTree>
    <p:extLst>
      <p:ext uri="{BB962C8B-B14F-4D97-AF65-F5344CB8AC3E}">
        <p14:creationId xmlns:p14="http://schemas.microsoft.com/office/powerpoint/2010/main" val="2477830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dirty="0"/>
              <a:t>How Should You Respond to “Mixed Use” Now? </a:t>
            </a:r>
          </a:p>
        </p:txBody>
      </p:sp>
      <p:sp>
        <p:nvSpPr>
          <p:cNvPr id="10" name="Content Placeholder 3"/>
          <p:cNvSpPr txBox="1">
            <a:spLocks/>
          </p:cNvSpPr>
          <p:nvPr/>
        </p:nvSpPr>
        <p:spPr>
          <a:xfrm>
            <a:off x="628650" y="1597026"/>
            <a:ext cx="7886700" cy="4117974"/>
          </a:xfrm>
          <a:prstGeom prst="rect">
            <a:avLst/>
          </a:prstGeom>
        </p:spPr>
        <p:txBody>
          <a:bodyPr>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dirty="0"/>
              <a:t>Be careful not to lock in current fee rule to franchise agreement, or to agree </a:t>
            </a:r>
            <a:r>
              <a:rPr lang="en-US" sz="1700" i="1" dirty="0"/>
              <a:t>not </a:t>
            </a:r>
            <a:r>
              <a:rPr lang="en-US" sz="1700" dirty="0"/>
              <a:t>to regulate non-cable services.</a:t>
            </a:r>
          </a:p>
          <a:p>
            <a:r>
              <a:rPr lang="en-US" sz="1700" dirty="0"/>
              <a:t>Understand rule gives operators incentives to shift revenues to “non-cable” services.  This may be a significant issue to watch for in franchise fee audits.</a:t>
            </a:r>
          </a:p>
          <a:p>
            <a:r>
              <a:rPr lang="en-US" sz="1700" dirty="0"/>
              <a:t> 6</a:t>
            </a:r>
            <a:r>
              <a:rPr lang="en-US" sz="1700" baseline="30000" dirty="0"/>
              <a:t>th</a:t>
            </a:r>
            <a:r>
              <a:rPr lang="en-US" sz="1700" dirty="0"/>
              <a:t> Circuit decision suggests localities may have broader authority over facilities owned by </a:t>
            </a:r>
            <a:r>
              <a:rPr lang="en-US" sz="1700" dirty="0" err="1"/>
              <a:t>telcos</a:t>
            </a:r>
            <a:r>
              <a:rPr lang="en-US" sz="1700" dirty="0"/>
              <a:t> and used to provide cable service than </a:t>
            </a:r>
            <a:r>
              <a:rPr lang="en-US" sz="1700" dirty="0" err="1"/>
              <a:t>telcos</a:t>
            </a:r>
            <a:r>
              <a:rPr lang="en-US" sz="1700" dirty="0"/>
              <a:t> have claimed.  May be important for safety regulation.  </a:t>
            </a:r>
            <a:endParaRPr lang="en-US" sz="1700" i="1" dirty="0"/>
          </a:p>
          <a:p>
            <a:r>
              <a:rPr lang="en-US" sz="1700" dirty="0"/>
              <a:t> Because operators are including </a:t>
            </a:r>
            <a:r>
              <a:rPr lang="en-US" sz="1700" dirty="0" err="1"/>
              <a:t>WiFi</a:t>
            </a:r>
            <a:r>
              <a:rPr lang="en-US" sz="1700" dirty="0"/>
              <a:t> and true wireless radios on strand, it is important to ensure your franchise does not exempt any portion of the system from ROW/zoning rules as applicable – and to make sure your wireless rules take into account the position taken by the operator with respect to</a:t>
            </a:r>
          </a:p>
          <a:p>
            <a:pPr lvl="1"/>
            <a:r>
              <a:rPr lang="en-US" sz="1700" dirty="0"/>
              <a:t>Whether additional franchises/fees may be required;</a:t>
            </a:r>
          </a:p>
          <a:p>
            <a:pPr lvl="1"/>
            <a:r>
              <a:rPr lang="en-US" sz="1700" dirty="0"/>
              <a:t>Whether additional regulatory approvals may be required before installation.  </a:t>
            </a:r>
          </a:p>
        </p:txBody>
      </p:sp>
      <p:pic>
        <p:nvPicPr>
          <p:cNvPr id="4" name="Picture 3"/>
          <p:cNvPicPr>
            <a:picLocks noChangeAspect="1"/>
          </p:cNvPicPr>
          <p:nvPr/>
        </p:nvPicPr>
        <p:blipFill>
          <a:blip r:embed="rId2"/>
          <a:stretch>
            <a:fillRect/>
          </a:stretch>
        </p:blipFill>
        <p:spPr>
          <a:xfrm>
            <a:off x="176690" y="6032326"/>
            <a:ext cx="3971925" cy="825674"/>
          </a:xfrm>
          <a:prstGeom prst="rect">
            <a:avLst/>
          </a:prstGeom>
        </p:spPr>
      </p:pic>
    </p:spTree>
    <p:extLst>
      <p:ext uri="{BB962C8B-B14F-4D97-AF65-F5344CB8AC3E}">
        <p14:creationId xmlns:p14="http://schemas.microsoft.com/office/powerpoint/2010/main" val="1912104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36728"/>
            <a:ext cx="7772400" cy="2387600"/>
          </a:xfrm>
        </p:spPr>
        <p:txBody>
          <a:bodyPr/>
          <a:lstStyle/>
          <a:p>
            <a:r>
              <a:rPr lang="en-US" dirty="0" smtClean="0"/>
              <a:t>Questions?</a:t>
            </a:r>
            <a:endParaRPr lang="en-US" dirty="0"/>
          </a:p>
        </p:txBody>
      </p:sp>
      <p:sp>
        <p:nvSpPr>
          <p:cNvPr id="5" name="Subtitle 4"/>
          <p:cNvSpPr>
            <a:spLocks noGrp="1"/>
          </p:cNvSpPr>
          <p:nvPr>
            <p:ph type="subTitle" idx="1"/>
          </p:nvPr>
        </p:nvSpPr>
        <p:spPr>
          <a:xfrm>
            <a:off x="2819400" y="2614610"/>
            <a:ext cx="3505200" cy="838200"/>
          </a:xfrm>
        </p:spPr>
        <p:txBody>
          <a:bodyPr>
            <a:normAutofit/>
          </a:bodyPr>
          <a:lstStyle/>
          <a:p>
            <a:r>
              <a:rPr lang="en-US" sz="1800" dirty="0" smtClean="0"/>
              <a:t>Joseph Van Eaton</a:t>
            </a:r>
          </a:p>
          <a:p>
            <a:r>
              <a:rPr lang="en-US" sz="1800" dirty="0" smtClean="0"/>
              <a:t>joseph.vaneaton@bbklaw.com</a:t>
            </a:r>
            <a:endParaRPr lang="en-US" sz="1800" dirty="0"/>
          </a:p>
        </p:txBody>
      </p:sp>
      <p:sp>
        <p:nvSpPr>
          <p:cNvPr id="6" name="Subtitle 4"/>
          <p:cNvSpPr txBox="1">
            <a:spLocks/>
          </p:cNvSpPr>
          <p:nvPr/>
        </p:nvSpPr>
        <p:spPr>
          <a:xfrm>
            <a:off x="3048000" y="3452810"/>
            <a:ext cx="3048000" cy="762000"/>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accent2"/>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accent2"/>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accent2"/>
                </a:solidFill>
                <a:latin typeface="+mn-lt"/>
                <a:ea typeface="+mn-ea"/>
                <a:cs typeface="+mn-cs"/>
              </a:defRPr>
            </a:lvl4pPr>
            <a:lvl5pPr marL="1828800" indent="0" algn="ctr" defTabSz="914400" rtl="0" eaLnBrk="1" latinLnBrk="0" hangingPunct="1">
              <a:lnSpc>
                <a:spcPct val="100000"/>
              </a:lnSpc>
              <a:spcBef>
                <a:spcPts val="600"/>
              </a:spcBef>
              <a:buFont typeface="Arial" panose="020B0604020202020204" pitchFamily="34" charset="0"/>
              <a:buNone/>
              <a:defRPr sz="1600" kern="1200">
                <a:solidFill>
                  <a:schemeClr val="accent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smtClean="0"/>
              <a:t>Gerard Lederer</a:t>
            </a:r>
          </a:p>
          <a:p>
            <a:r>
              <a:rPr lang="en-US" sz="1800" dirty="0"/>
              <a:t>g</a:t>
            </a:r>
            <a:r>
              <a:rPr lang="en-US" sz="1800" dirty="0" smtClean="0"/>
              <a:t>erard.lederer@bbklaw.com</a:t>
            </a:r>
            <a:endParaRPr lang="en-US" sz="1800" dirty="0"/>
          </a:p>
        </p:txBody>
      </p:sp>
      <p:sp>
        <p:nvSpPr>
          <p:cNvPr id="7" name="Subtitle 4"/>
          <p:cNvSpPr txBox="1">
            <a:spLocks/>
          </p:cNvSpPr>
          <p:nvPr/>
        </p:nvSpPr>
        <p:spPr>
          <a:xfrm>
            <a:off x="3162300" y="4291010"/>
            <a:ext cx="2819400" cy="1352144"/>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accent2"/>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accent2"/>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accent2"/>
                </a:solidFill>
                <a:latin typeface="+mn-lt"/>
                <a:ea typeface="+mn-ea"/>
                <a:cs typeface="+mn-cs"/>
              </a:defRPr>
            </a:lvl4pPr>
            <a:lvl5pPr marL="1828800" indent="0" algn="ctr" defTabSz="914400" rtl="0" eaLnBrk="1" latinLnBrk="0" hangingPunct="1">
              <a:lnSpc>
                <a:spcPct val="100000"/>
              </a:lnSpc>
              <a:spcBef>
                <a:spcPts val="600"/>
              </a:spcBef>
              <a:buFont typeface="Arial" panose="020B0604020202020204" pitchFamily="34" charset="0"/>
              <a:buNone/>
              <a:defRPr sz="1600" kern="1200">
                <a:solidFill>
                  <a:schemeClr val="accent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smtClean="0"/>
              <a:t>Tillman Lay</a:t>
            </a:r>
          </a:p>
          <a:p>
            <a:r>
              <a:rPr lang="en-US" sz="1800" dirty="0"/>
              <a:t>tim.lay@spiegelmcd.com</a:t>
            </a:r>
          </a:p>
        </p:txBody>
      </p:sp>
      <p:pic>
        <p:nvPicPr>
          <p:cNvPr id="3" name="Picture 2"/>
          <p:cNvPicPr>
            <a:picLocks noChangeAspect="1"/>
          </p:cNvPicPr>
          <p:nvPr/>
        </p:nvPicPr>
        <p:blipFill>
          <a:blip r:embed="rId2"/>
          <a:stretch>
            <a:fillRect/>
          </a:stretch>
        </p:blipFill>
        <p:spPr>
          <a:xfrm>
            <a:off x="304800" y="304800"/>
            <a:ext cx="4352925" cy="904875"/>
          </a:xfrm>
          <a:prstGeom prst="rect">
            <a:avLst/>
          </a:prstGeom>
        </p:spPr>
      </p:pic>
    </p:spTree>
    <p:extLst>
      <p:ext uri="{BB962C8B-B14F-4D97-AF65-F5344CB8AC3E}">
        <p14:creationId xmlns:p14="http://schemas.microsoft.com/office/powerpoint/2010/main" val="1473627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Presenters</a:t>
            </a:r>
            <a:endParaRPr lang="en-US" dirty="0"/>
          </a:p>
        </p:txBody>
      </p:sp>
      <p:sp>
        <p:nvSpPr>
          <p:cNvPr id="3" name="Content Placeholder 2"/>
          <p:cNvSpPr>
            <a:spLocks noGrp="1"/>
          </p:cNvSpPr>
          <p:nvPr>
            <p:ph idx="1"/>
          </p:nvPr>
        </p:nvSpPr>
        <p:spPr>
          <a:xfrm>
            <a:off x="202645" y="5408023"/>
            <a:ext cx="8738710" cy="685800"/>
          </a:xfrm>
        </p:spPr>
        <p:txBody>
          <a:bodyPr>
            <a:noAutofit/>
          </a:bodyPr>
          <a:lstStyle/>
          <a:p>
            <a:pPr marL="0" indent="0" algn="ctr">
              <a:buNone/>
            </a:pPr>
            <a:r>
              <a:rPr lang="en-US" sz="1000" b="1" i="1" dirty="0" smtClean="0"/>
              <a:t>Disclaimer: </a:t>
            </a:r>
            <a:r>
              <a:rPr lang="en-US" sz="1000" b="1" i="1" dirty="0"/>
              <a:t>BB&amp;K and Spiegel and </a:t>
            </a:r>
            <a:r>
              <a:rPr lang="en-US" sz="1000" b="1" i="1" dirty="0" err="1"/>
              <a:t>McDiarmid</a:t>
            </a:r>
            <a:r>
              <a:rPr lang="en-US" sz="1000" b="1" i="1" dirty="0"/>
              <a:t> LLP </a:t>
            </a:r>
            <a:r>
              <a:rPr lang="en-US" sz="1000" b="1" i="1" dirty="0" smtClean="0"/>
              <a:t>presentations and webinars are not intended as legal advice. Additional facts, facts specific to your situation or future developments may affect subjects contained herein. Seek the advice of an attorney before acting or relying upon any information herein. Audio or visual recording of this presentation and webinar content is prohibited without express prior consent.</a:t>
            </a:r>
            <a:endParaRPr lang="en-US" sz="1000" b="1" i="1" dirty="0"/>
          </a:p>
        </p:txBody>
      </p:sp>
      <p:pic>
        <p:nvPicPr>
          <p:cNvPr id="4" name="Picture 3"/>
          <p:cNvPicPr>
            <a:picLocks noChangeAspect="1"/>
          </p:cNvPicPr>
          <p:nvPr/>
        </p:nvPicPr>
        <p:blipFill>
          <a:blip r:embed="rId2"/>
          <a:stretch>
            <a:fillRect/>
          </a:stretch>
        </p:blipFill>
        <p:spPr>
          <a:xfrm>
            <a:off x="176690" y="6032326"/>
            <a:ext cx="3971925" cy="825674"/>
          </a:xfrm>
          <a:prstGeom prst="rect">
            <a:avLst/>
          </a:prstGeom>
        </p:spPr>
      </p:pic>
      <p:pic>
        <p:nvPicPr>
          <p:cNvPr id="5" name="Picture Placeholder 1"/>
          <p:cNvPicPr>
            <a:picLocks noChangeAspect="1"/>
          </p:cNvPicPr>
          <p:nvPr/>
        </p:nvPicPr>
        <p:blipFill>
          <a:blip r:embed="rId3">
            <a:extLst>
              <a:ext uri="{28A0092B-C50C-407E-A947-70E740481C1C}">
                <a14:useLocalDpi xmlns:a14="http://schemas.microsoft.com/office/drawing/2010/main" val="0"/>
              </a:ext>
            </a:extLst>
          </a:blip>
          <a:srcRect l="287" r="287"/>
          <a:stretch>
            <a:fillRect/>
          </a:stretch>
        </p:blipFill>
        <p:spPr>
          <a:xfrm>
            <a:off x="654004" y="2084529"/>
            <a:ext cx="1646237" cy="2057400"/>
          </a:xfrm>
          <a:prstGeom prst="rect">
            <a:avLst/>
          </a:prstGeom>
        </p:spPr>
      </p:pic>
      <p:pic>
        <p:nvPicPr>
          <p:cNvPr id="6" name="Picture Placeholder 10"/>
          <p:cNvPicPr>
            <a:picLocks noChangeAspect="1"/>
          </p:cNvPicPr>
          <p:nvPr/>
        </p:nvPicPr>
        <p:blipFill>
          <a:blip r:embed="rId4">
            <a:extLst>
              <a:ext uri="{28A0092B-C50C-407E-A947-70E740481C1C}">
                <a14:useLocalDpi xmlns:a14="http://schemas.microsoft.com/office/drawing/2010/main" val="0"/>
              </a:ext>
            </a:extLst>
          </a:blip>
          <a:srcRect l="779" r="779"/>
          <a:stretch>
            <a:fillRect/>
          </a:stretch>
        </p:blipFill>
        <p:spPr>
          <a:xfrm>
            <a:off x="3753159" y="2084529"/>
            <a:ext cx="1644650" cy="2057400"/>
          </a:xfrm>
          <a:prstGeom prst="rect">
            <a:avLst/>
          </a:prstGeom>
        </p:spPr>
      </p:pic>
      <p:sp>
        <p:nvSpPr>
          <p:cNvPr id="7" name="Text Placeholder 6"/>
          <p:cNvSpPr txBox="1">
            <a:spLocks/>
          </p:cNvSpPr>
          <p:nvPr/>
        </p:nvSpPr>
        <p:spPr>
          <a:xfrm>
            <a:off x="3749040" y="4343400"/>
            <a:ext cx="1648769" cy="1828800"/>
          </a:xfrm>
          <a:prstGeom prst="rect">
            <a:avLst/>
          </a:prstGeom>
        </p:spPr>
        <p:txBody>
          <a:bodyPr/>
          <a:lstStyle>
            <a:lvl1pPr marL="2286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smtClean="0"/>
              <a:t>Gerard Lederer</a:t>
            </a:r>
            <a:endParaRPr lang="en-US" sz="1400" dirty="0"/>
          </a:p>
        </p:txBody>
      </p:sp>
      <p:sp>
        <p:nvSpPr>
          <p:cNvPr id="8" name="Text Placeholder 7"/>
          <p:cNvSpPr txBox="1">
            <a:spLocks/>
          </p:cNvSpPr>
          <p:nvPr/>
        </p:nvSpPr>
        <p:spPr>
          <a:xfrm>
            <a:off x="654004" y="4343400"/>
            <a:ext cx="1646237" cy="533400"/>
          </a:xfrm>
          <a:prstGeom prst="rect">
            <a:avLst/>
          </a:prstGeom>
        </p:spPr>
        <p:txBody>
          <a:bodyPr/>
          <a:lstStyle>
            <a:lvl1pPr marL="2286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smtClean="0"/>
              <a:t>Joseph Van Eaton</a:t>
            </a:r>
            <a:endParaRPr lang="en-US" sz="1400"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9287" y="2084351"/>
            <a:ext cx="1646063" cy="2057578"/>
          </a:xfrm>
          <a:prstGeom prst="rect">
            <a:avLst/>
          </a:prstGeom>
        </p:spPr>
      </p:pic>
      <p:sp>
        <p:nvSpPr>
          <p:cNvPr id="10" name="Text Placeholder 6"/>
          <p:cNvSpPr txBox="1">
            <a:spLocks/>
          </p:cNvSpPr>
          <p:nvPr/>
        </p:nvSpPr>
        <p:spPr>
          <a:xfrm>
            <a:off x="6871346" y="4267200"/>
            <a:ext cx="1644004" cy="182880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2000" kern="1200">
                <a:solidFill>
                  <a:schemeClr val="accent2"/>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2000" kern="1200">
                <a:solidFill>
                  <a:schemeClr val="accent2"/>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smtClean="0"/>
              <a:t>Tillman Lay</a:t>
            </a:r>
            <a:endParaRPr lang="en-US" sz="1400" dirty="0"/>
          </a:p>
        </p:txBody>
      </p:sp>
    </p:spTree>
    <p:extLst>
      <p:ext uri="{BB962C8B-B14F-4D97-AF65-F5344CB8AC3E}">
        <p14:creationId xmlns:p14="http://schemas.microsoft.com/office/powerpoint/2010/main" val="2642059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Program</a:t>
            </a:r>
            <a:endParaRPr lang="en-US" dirty="0"/>
          </a:p>
        </p:txBody>
      </p:sp>
      <p:sp>
        <p:nvSpPr>
          <p:cNvPr id="4" name="Content Placeholder 3"/>
          <p:cNvSpPr>
            <a:spLocks noGrp="1"/>
          </p:cNvSpPr>
          <p:nvPr>
            <p:ph idx="1"/>
          </p:nvPr>
        </p:nvSpPr>
        <p:spPr/>
        <p:txBody>
          <a:bodyPr>
            <a:normAutofit fontScale="77500" lnSpcReduction="20000"/>
          </a:bodyPr>
          <a:lstStyle/>
          <a:p>
            <a:r>
              <a:rPr lang="en-US" dirty="0"/>
              <a:t>Outline the FCC’s 621 Order – “In-Kind” and “Mixed Use.”</a:t>
            </a:r>
          </a:p>
          <a:p>
            <a:r>
              <a:rPr lang="en-US" dirty="0"/>
              <a:t>What the FCC Order, as interpreted by 6</a:t>
            </a:r>
            <a:r>
              <a:rPr lang="en-US" baseline="30000" dirty="0"/>
              <a:t>th</a:t>
            </a:r>
            <a:r>
              <a:rPr lang="en-US" dirty="0"/>
              <a:t> Circuit, means to all franchising authorities. (Local and State cable franchising authorities)</a:t>
            </a:r>
          </a:p>
          <a:p>
            <a:r>
              <a:rPr lang="en-US" dirty="0"/>
              <a:t>Provide an update on continued efforts to address the Order in the Courts and at the FCC.</a:t>
            </a:r>
          </a:p>
          <a:p>
            <a:r>
              <a:rPr lang="en-US" dirty="0"/>
              <a:t>Outline ideas and suggested responses that </a:t>
            </a:r>
            <a:r>
              <a:rPr lang="en-US" dirty="0" err="1"/>
              <a:t>LFAs</a:t>
            </a:r>
            <a:r>
              <a:rPr lang="en-US" dirty="0"/>
              <a:t> should consider in responding to the Order. (We welcome your ideas on responses.  Just type them in as questions.)</a:t>
            </a:r>
          </a:p>
          <a:p>
            <a:r>
              <a:rPr lang="en-US" dirty="0"/>
              <a:t>Questions?</a:t>
            </a:r>
          </a:p>
          <a:p>
            <a:endParaRPr lang="en-US" dirty="0"/>
          </a:p>
        </p:txBody>
      </p:sp>
      <p:pic>
        <p:nvPicPr>
          <p:cNvPr id="6" name="Picture 5"/>
          <p:cNvPicPr>
            <a:picLocks noChangeAspect="1"/>
          </p:cNvPicPr>
          <p:nvPr/>
        </p:nvPicPr>
        <p:blipFill>
          <a:blip r:embed="rId2"/>
          <a:stretch>
            <a:fillRect/>
          </a:stretch>
        </p:blipFill>
        <p:spPr>
          <a:xfrm>
            <a:off x="176690" y="6032326"/>
            <a:ext cx="3971925" cy="825674"/>
          </a:xfrm>
          <a:prstGeom prst="rect">
            <a:avLst/>
          </a:prstGeom>
        </p:spPr>
      </p:pic>
    </p:spTree>
    <p:extLst>
      <p:ext uri="{BB962C8B-B14F-4D97-AF65-F5344CB8AC3E}">
        <p14:creationId xmlns:p14="http://schemas.microsoft.com/office/powerpoint/2010/main" val="3795705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FCC’s 3rd 621 Order</a:t>
            </a:r>
          </a:p>
        </p:txBody>
      </p:sp>
      <p:sp>
        <p:nvSpPr>
          <p:cNvPr id="7" name="Content Placeholder 3"/>
          <p:cNvSpPr txBox="1">
            <a:spLocks/>
          </p:cNvSpPr>
          <p:nvPr/>
        </p:nvSpPr>
        <p:spPr>
          <a:xfrm>
            <a:off x="628650" y="1597026"/>
            <a:ext cx="7886700" cy="4117974"/>
          </a:xfrm>
          <a:prstGeom prst="rect">
            <a:avLst/>
          </a:prstGeom>
        </p:spPr>
        <p:txBody>
          <a:bodyPr>
            <a:normAutofit fontScale="47500" lnSpcReduction="20000"/>
          </a:bodyPr>
          <a:lstStyle>
            <a:lvl1pPr marL="2286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t>On August 27, 2019, by a party line 3-2 vote, the FCC issued a Third 621 Order (84 Fed. Reg. 44,725-01). </a:t>
            </a:r>
            <a:endParaRPr lang="en-US" sz="4400" dirty="0" smtClean="0"/>
          </a:p>
          <a:p>
            <a:pPr marL="0" indent="0">
              <a:buNone/>
            </a:pPr>
            <a:endParaRPr lang="en-US" sz="4400" dirty="0"/>
          </a:p>
          <a:p>
            <a:pPr lvl="1">
              <a:buFont typeface="Arial" panose="020B0604020202020204" pitchFamily="34" charset="0"/>
              <a:buChar char="٭"/>
            </a:pPr>
            <a:r>
              <a:rPr lang="en-US" sz="4400" dirty="0" smtClean="0"/>
              <a:t>Most </a:t>
            </a:r>
            <a:r>
              <a:rPr lang="en-US" sz="4400" dirty="0"/>
              <a:t>“in-kind” franchise obligations count against the Cable Act’s 5% fee cap</a:t>
            </a:r>
            <a:r>
              <a:rPr lang="en-US" sz="4400" dirty="0" smtClean="0"/>
              <a:t>.</a:t>
            </a:r>
            <a:endParaRPr lang="en-US" sz="4400" dirty="0"/>
          </a:p>
          <a:p>
            <a:pPr lvl="1"/>
            <a:r>
              <a:rPr lang="en-US" sz="4400" dirty="0"/>
              <a:t>Forward-looking only.  (Benefits received before 9/26/2019 are not in jeopardy.)</a:t>
            </a:r>
          </a:p>
          <a:p>
            <a:pPr lvl="1"/>
            <a:r>
              <a:rPr lang="en-US" sz="4400" dirty="0"/>
              <a:t>Fair Market Value (</a:t>
            </a:r>
            <a:r>
              <a:rPr lang="en-US" sz="4400" dirty="0" err="1"/>
              <a:t>FMV</a:t>
            </a:r>
            <a:r>
              <a:rPr lang="en-US" sz="4400" dirty="0"/>
              <a:t>) of any “in-kind” franchise obligation counts against the 5% Cable fee cap, unless the obligation falls within one of the exceptions to the franchise fee provision at 47 USC 542(g)(2).</a:t>
            </a:r>
          </a:p>
          <a:p>
            <a:pPr lvl="2"/>
            <a:r>
              <a:rPr lang="en-US" sz="4400" dirty="0"/>
              <a:t>Exceptions provide that capital costs associated with PEG channels, facilities or equipment are not franchise fees.</a:t>
            </a:r>
          </a:p>
          <a:p>
            <a:endParaRPr lang="en-US" dirty="0"/>
          </a:p>
        </p:txBody>
      </p:sp>
      <p:pic>
        <p:nvPicPr>
          <p:cNvPr id="8" name="Picture 7"/>
          <p:cNvPicPr>
            <a:picLocks noChangeAspect="1"/>
          </p:cNvPicPr>
          <p:nvPr/>
        </p:nvPicPr>
        <p:blipFill>
          <a:blip r:embed="rId2"/>
          <a:stretch>
            <a:fillRect/>
          </a:stretch>
        </p:blipFill>
        <p:spPr>
          <a:xfrm>
            <a:off x="176690" y="6032326"/>
            <a:ext cx="3971925" cy="825674"/>
          </a:xfrm>
          <a:prstGeom prst="rect">
            <a:avLst/>
          </a:prstGeom>
        </p:spPr>
      </p:pic>
    </p:spTree>
    <p:extLst>
      <p:ext uri="{BB962C8B-B14F-4D97-AF65-F5344CB8AC3E}">
        <p14:creationId xmlns:p14="http://schemas.microsoft.com/office/powerpoint/2010/main" val="2548611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FCC’s 3rd 621 Order (cont.)</a:t>
            </a:r>
          </a:p>
        </p:txBody>
      </p:sp>
      <p:sp>
        <p:nvSpPr>
          <p:cNvPr id="10" name="Content Placeholder 3"/>
          <p:cNvSpPr txBox="1">
            <a:spLocks/>
          </p:cNvSpPr>
          <p:nvPr/>
        </p:nvSpPr>
        <p:spPr>
          <a:xfrm>
            <a:off x="628650" y="1597026"/>
            <a:ext cx="7886700" cy="4117974"/>
          </a:xfrm>
          <a:prstGeom prst="rect">
            <a:avLst/>
          </a:prstGeom>
        </p:spPr>
        <p:txBody>
          <a:bodyPr>
            <a:normAutofit fontScale="55000" lnSpcReduction="20000"/>
          </a:bodyPr>
          <a:lstStyle>
            <a:lvl1pPr marL="2286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Parties are to negotiate franchise modifications to account for </a:t>
            </a:r>
            <a:r>
              <a:rPr lang="en-US" sz="3600" dirty="0" err="1"/>
              <a:t>FMV</a:t>
            </a:r>
            <a:r>
              <a:rPr lang="en-US" sz="3600" dirty="0"/>
              <a:t> of in-kind franchise requirements within a reasonable period of time (120 days), and any franchise provision that is inconsistent with the Order is subject to preemption.</a:t>
            </a:r>
          </a:p>
          <a:p>
            <a:r>
              <a:rPr lang="en-US" sz="3600" dirty="0" err="1"/>
              <a:t>LFAs</a:t>
            </a:r>
            <a:r>
              <a:rPr lang="en-US" sz="3600" dirty="0"/>
              <a:t> may not regulate the provision of any non-cable services, including cable broadband, provided over a cable operator’s cable system, with the exception of channel capacity on institutional networks (I-Nets).  As part of its mixed-use rule analysis, FCC ruled cable operators cannot be charged any fee, other than the 5% cable franchise fee, for use of the rights-of-way. </a:t>
            </a:r>
          </a:p>
          <a:p>
            <a:r>
              <a:rPr lang="en-US" sz="3600" dirty="0"/>
              <a:t>“[T]he rules and decisions adopted in this Order apply to state-level franchising actions and regulations.” Order at ¶ 113</a:t>
            </a:r>
          </a:p>
          <a:p>
            <a:pPr marL="0" indent="0">
              <a:buNone/>
            </a:pPr>
            <a:endParaRPr lang="en-US" dirty="0"/>
          </a:p>
        </p:txBody>
      </p:sp>
      <p:pic>
        <p:nvPicPr>
          <p:cNvPr id="11" name="Picture 10"/>
          <p:cNvPicPr>
            <a:picLocks noChangeAspect="1"/>
          </p:cNvPicPr>
          <p:nvPr/>
        </p:nvPicPr>
        <p:blipFill>
          <a:blip r:embed="rId2"/>
          <a:stretch>
            <a:fillRect/>
          </a:stretch>
        </p:blipFill>
        <p:spPr>
          <a:xfrm>
            <a:off x="176690" y="6032326"/>
            <a:ext cx="3971925" cy="825674"/>
          </a:xfrm>
          <a:prstGeom prst="rect">
            <a:avLst/>
          </a:prstGeom>
        </p:spPr>
      </p:pic>
    </p:spTree>
    <p:extLst>
      <p:ext uri="{BB962C8B-B14F-4D97-AF65-F5344CB8AC3E}">
        <p14:creationId xmlns:p14="http://schemas.microsoft.com/office/powerpoint/2010/main" val="1166082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What Is “In-Kind?”</a:t>
            </a:r>
          </a:p>
        </p:txBody>
      </p:sp>
      <p:sp>
        <p:nvSpPr>
          <p:cNvPr id="10" name="Content Placeholder 3"/>
          <p:cNvSpPr txBox="1">
            <a:spLocks/>
          </p:cNvSpPr>
          <p:nvPr/>
        </p:nvSpPr>
        <p:spPr>
          <a:xfrm>
            <a:off x="628650" y="1597026"/>
            <a:ext cx="7886700" cy="4117974"/>
          </a:xfrm>
          <a:prstGeom prst="rect">
            <a:avLst/>
          </a:prstGeom>
        </p:spPr>
        <p:txBody>
          <a:bodyPr>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Regulation appears at 47 CFR §76.42, “In-kind contributions”</a:t>
            </a:r>
          </a:p>
          <a:p>
            <a:r>
              <a:rPr lang="en-US" sz="1800" b="1" dirty="0"/>
              <a:t>…</a:t>
            </a:r>
            <a:r>
              <a:rPr lang="en-US" sz="1800" dirty="0"/>
              <a:t>Such contributions, which </a:t>
            </a:r>
            <a:r>
              <a:rPr lang="en-US" sz="1800" b="1" dirty="0"/>
              <a:t>count toward the five percent cap at their fair market value</a:t>
            </a:r>
            <a:r>
              <a:rPr lang="en-US" sz="1800" dirty="0"/>
              <a:t>, include </a:t>
            </a:r>
            <a:r>
              <a:rPr lang="en-US" sz="1800" b="1" dirty="0"/>
              <a:t>any non-monetary contributions</a:t>
            </a:r>
            <a:r>
              <a:rPr lang="en-US" sz="1800" dirty="0"/>
              <a:t> related to the provision of cable service by a cable operator as a condition or requirement of a local franchise, </a:t>
            </a:r>
            <a:r>
              <a:rPr lang="en-US" sz="1800" b="1" dirty="0"/>
              <a:t>including but not limited to</a:t>
            </a:r>
            <a:r>
              <a:rPr lang="en-US" sz="1800" dirty="0"/>
              <a:t>:</a:t>
            </a:r>
          </a:p>
          <a:p>
            <a:pPr lvl="1"/>
            <a:r>
              <a:rPr lang="en-US" sz="1800" b="1" dirty="0"/>
              <a:t>…</a:t>
            </a:r>
            <a:r>
              <a:rPr lang="en-US" sz="1800" dirty="0"/>
              <a:t>Costs attributable to the provision of free or discounted cable service to public buildings, including buildings leased by or under control of the franchising authority;</a:t>
            </a:r>
          </a:p>
          <a:p>
            <a:pPr lvl="1"/>
            <a:r>
              <a:rPr lang="en-US" sz="1800" b="1" dirty="0"/>
              <a:t>…</a:t>
            </a:r>
            <a:r>
              <a:rPr lang="en-US" sz="1800" dirty="0"/>
              <a:t>Costs in support of public, educational, or governmental access facilities, with the exception of capital costs; and</a:t>
            </a:r>
          </a:p>
          <a:p>
            <a:pPr lvl="1"/>
            <a:r>
              <a:rPr lang="en-US" sz="1800" b="1" dirty="0"/>
              <a:t>…</a:t>
            </a:r>
            <a:r>
              <a:rPr lang="en-US" sz="1800" dirty="0"/>
              <a:t>Costs attributable to the construction of institutional networks.</a:t>
            </a:r>
          </a:p>
          <a:p>
            <a:r>
              <a:rPr lang="en-US" sz="1800" b="1" dirty="0"/>
              <a:t>But “</a:t>
            </a:r>
            <a:r>
              <a:rPr lang="en-US" sz="1800" dirty="0"/>
              <a:t>In-kind, cable-related contributions do not include the </a:t>
            </a:r>
            <a:r>
              <a:rPr lang="en-US" sz="1800" b="1" dirty="0"/>
              <a:t>costs of complying with build-out and customer service requirements</a:t>
            </a:r>
            <a:r>
              <a:rPr lang="en-US" sz="1800" dirty="0" smtClean="0"/>
              <a:t>.</a:t>
            </a:r>
            <a:endParaRPr lang="en-US" sz="1800" dirty="0"/>
          </a:p>
        </p:txBody>
      </p:sp>
      <p:pic>
        <p:nvPicPr>
          <p:cNvPr id="4" name="Picture 3"/>
          <p:cNvPicPr>
            <a:picLocks noChangeAspect="1"/>
          </p:cNvPicPr>
          <p:nvPr/>
        </p:nvPicPr>
        <p:blipFill>
          <a:blip r:embed="rId2"/>
          <a:stretch>
            <a:fillRect/>
          </a:stretch>
        </p:blipFill>
        <p:spPr>
          <a:xfrm>
            <a:off x="176690" y="6032326"/>
            <a:ext cx="3971925" cy="825674"/>
          </a:xfrm>
          <a:prstGeom prst="rect">
            <a:avLst/>
          </a:prstGeom>
        </p:spPr>
      </p:pic>
    </p:spTree>
    <p:extLst>
      <p:ext uri="{BB962C8B-B14F-4D97-AF65-F5344CB8AC3E}">
        <p14:creationId xmlns:p14="http://schemas.microsoft.com/office/powerpoint/2010/main" val="2725114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In-Kind Issues/Examples</a:t>
            </a:r>
          </a:p>
        </p:txBody>
      </p:sp>
      <p:sp>
        <p:nvSpPr>
          <p:cNvPr id="10" name="Content Placeholder 3"/>
          <p:cNvSpPr txBox="1">
            <a:spLocks/>
          </p:cNvSpPr>
          <p:nvPr/>
        </p:nvSpPr>
        <p:spPr>
          <a:xfrm>
            <a:off x="628650" y="1597026"/>
            <a:ext cx="7886700" cy="4117974"/>
          </a:xfrm>
          <a:prstGeom prst="rect">
            <a:avLst/>
          </a:prstGeom>
        </p:spPr>
        <p:txBody>
          <a:bodyPr>
            <a:normAutofit fontScale="70000" lnSpcReduction="20000"/>
          </a:bodyPr>
          <a:lstStyle>
            <a:lvl1pPr marL="2286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Cost of </a:t>
            </a:r>
            <a:r>
              <a:rPr lang="en-US" sz="2600" i="1" dirty="0"/>
              <a:t>maintaining </a:t>
            </a:r>
            <a:r>
              <a:rPr lang="en-US" sz="2600" dirty="0"/>
              <a:t>lines used to transport PEG signals from studios to cable operator count against franchise fees; cost of providing lines are capital costs and </a:t>
            </a:r>
            <a:r>
              <a:rPr lang="en-US" sz="2600" i="1" dirty="0"/>
              <a:t>do not </a:t>
            </a:r>
            <a:r>
              <a:rPr lang="en-US" sz="2600" dirty="0"/>
              <a:t>count against fees. </a:t>
            </a:r>
          </a:p>
          <a:p>
            <a:r>
              <a:rPr lang="en-US" sz="2600" dirty="0"/>
              <a:t>FCC determined that cost of providing PEG capacity </a:t>
            </a:r>
            <a:r>
              <a:rPr lang="en-US" sz="2600" i="1" dirty="0"/>
              <a:t>would </a:t>
            </a:r>
            <a:r>
              <a:rPr lang="en-US" sz="2600" dirty="0"/>
              <a:t>count against fee </a:t>
            </a:r>
            <a:r>
              <a:rPr lang="en-US" sz="2600" i="1" dirty="0"/>
              <a:t>unless </a:t>
            </a:r>
            <a:r>
              <a:rPr lang="en-US" sz="2600" dirty="0"/>
              <a:t>that capacity was treated as a capital cost…but agency deferred any decision on whether provision of capacity was a capital cost.</a:t>
            </a:r>
            <a:r>
              <a:rPr lang="en-US" sz="2600" b="1" dirty="0"/>
              <a:t> </a:t>
            </a:r>
          </a:p>
          <a:p>
            <a:r>
              <a:rPr lang="en-US" sz="2600" dirty="0"/>
              <a:t>Free service to public buildings counts against fee, but what about senior discounts, and discounts for persons with disabilities?</a:t>
            </a:r>
          </a:p>
          <a:p>
            <a:r>
              <a:rPr lang="en-US" sz="2600" dirty="0"/>
              <a:t>Cost of construction of an I-Net counts against fee, but what about costs of I-Net capacity? </a:t>
            </a:r>
          </a:p>
          <a:p>
            <a:r>
              <a:rPr lang="en-US" sz="2600" dirty="0"/>
              <a:t>What falls within the ambit of customer service requirements?</a:t>
            </a:r>
          </a:p>
          <a:p>
            <a:pPr lvl="1"/>
            <a:r>
              <a:rPr lang="en-US" sz="2600" dirty="0"/>
              <a:t>PEG listings on program guide?  </a:t>
            </a:r>
          </a:p>
          <a:p>
            <a:r>
              <a:rPr lang="en-US" sz="2600" dirty="0"/>
              <a:t>Where do ROW requirements/requirements for ROW restoration, relocation and maintenance fit in? </a:t>
            </a:r>
          </a:p>
        </p:txBody>
      </p:sp>
      <p:pic>
        <p:nvPicPr>
          <p:cNvPr id="4" name="Picture 3"/>
          <p:cNvPicPr>
            <a:picLocks noChangeAspect="1"/>
          </p:cNvPicPr>
          <p:nvPr/>
        </p:nvPicPr>
        <p:blipFill>
          <a:blip r:embed="rId2"/>
          <a:stretch>
            <a:fillRect/>
          </a:stretch>
        </p:blipFill>
        <p:spPr>
          <a:xfrm>
            <a:off x="176690" y="6032326"/>
            <a:ext cx="3971925" cy="825674"/>
          </a:xfrm>
          <a:prstGeom prst="rect">
            <a:avLst/>
          </a:prstGeom>
        </p:spPr>
      </p:pic>
    </p:spTree>
    <p:extLst>
      <p:ext uri="{BB962C8B-B14F-4D97-AF65-F5344CB8AC3E}">
        <p14:creationId xmlns:p14="http://schemas.microsoft.com/office/powerpoint/2010/main" val="44951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Mixed-Use Rule &amp; Impact </a:t>
            </a:r>
          </a:p>
        </p:txBody>
      </p:sp>
      <p:sp>
        <p:nvSpPr>
          <p:cNvPr id="10" name="Content Placeholder 3"/>
          <p:cNvSpPr txBox="1">
            <a:spLocks/>
          </p:cNvSpPr>
          <p:nvPr/>
        </p:nvSpPr>
        <p:spPr>
          <a:xfrm>
            <a:off x="628650" y="1597026"/>
            <a:ext cx="7886700" cy="4117974"/>
          </a:xfrm>
          <a:prstGeom prst="rect">
            <a:avLst/>
          </a:prstGeom>
        </p:spPr>
        <p:txBody>
          <a:bodyPr>
            <a:normAutofit fontScale="70000" lnSpcReduction="20000"/>
          </a:bodyPr>
          <a:lstStyle>
            <a:lvl1pPr marL="2286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An </a:t>
            </a:r>
            <a:r>
              <a:rPr lang="en-US" sz="2600" dirty="0" err="1"/>
              <a:t>LFA</a:t>
            </a:r>
            <a:r>
              <a:rPr lang="en-US" sz="2600" dirty="0"/>
              <a:t> may not regulate the provision of any services other than cable services offered over the cable system of a cable operator, with the exception of channel capacity on I-Nets.  (New 47 CFR §76.43).</a:t>
            </a:r>
          </a:p>
          <a:p>
            <a:r>
              <a:rPr lang="en-US" sz="2600" dirty="0"/>
              <a:t>As adopted, rule:</a:t>
            </a:r>
          </a:p>
          <a:p>
            <a:pPr lvl="1"/>
            <a:r>
              <a:rPr lang="en-US" sz="2600" dirty="0"/>
              <a:t>Preempts regulation of any facilities and equipment used in the provision of any services other than cable services;</a:t>
            </a:r>
          </a:p>
          <a:p>
            <a:pPr lvl="1"/>
            <a:r>
              <a:rPr lang="en-US" sz="2600" dirty="0"/>
              <a:t>Adopts cable operators’ argument that a cable franchise authorizes installation of any equipment in ROW, even if it is not used for cable service, including Wi-Fi and small cell facilities;</a:t>
            </a:r>
          </a:p>
          <a:p>
            <a:pPr lvl="1"/>
            <a:r>
              <a:rPr lang="en-US" sz="2600" dirty="0"/>
              <a:t>Impedes local authority to ensure consistent regulations apply to providers of similar services using similar facilities.</a:t>
            </a:r>
          </a:p>
          <a:p>
            <a:r>
              <a:rPr lang="en-US" sz="2600" dirty="0"/>
              <a:t>FCC also ruled that Eugene’s generally applicable telecom fee is a “franchise fee” and preempted by the Cable Act – and that cable operator could only be charged cable franchise fee for use of ROW to provide non-cable services.</a:t>
            </a:r>
          </a:p>
        </p:txBody>
      </p:sp>
      <p:pic>
        <p:nvPicPr>
          <p:cNvPr id="4" name="Picture 3"/>
          <p:cNvPicPr>
            <a:picLocks noChangeAspect="1"/>
          </p:cNvPicPr>
          <p:nvPr/>
        </p:nvPicPr>
        <p:blipFill>
          <a:blip r:embed="rId2"/>
          <a:stretch>
            <a:fillRect/>
          </a:stretch>
        </p:blipFill>
        <p:spPr>
          <a:xfrm>
            <a:off x="176690" y="6032326"/>
            <a:ext cx="3971925" cy="825674"/>
          </a:xfrm>
          <a:prstGeom prst="rect">
            <a:avLst/>
          </a:prstGeom>
        </p:spPr>
      </p:pic>
    </p:spTree>
    <p:extLst>
      <p:ext uri="{BB962C8B-B14F-4D97-AF65-F5344CB8AC3E}">
        <p14:creationId xmlns:p14="http://schemas.microsoft.com/office/powerpoint/2010/main" val="526569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6th Circuit Decision</a:t>
            </a:r>
          </a:p>
        </p:txBody>
      </p:sp>
      <p:sp>
        <p:nvSpPr>
          <p:cNvPr id="10" name="Content Placeholder 3"/>
          <p:cNvSpPr txBox="1">
            <a:spLocks/>
          </p:cNvSpPr>
          <p:nvPr/>
        </p:nvSpPr>
        <p:spPr>
          <a:xfrm>
            <a:off x="628650" y="1597026"/>
            <a:ext cx="7886700" cy="4117974"/>
          </a:xfrm>
          <a:prstGeom prst="rect">
            <a:avLst/>
          </a:prstGeom>
        </p:spPr>
        <p:txBody>
          <a:bodyPr>
            <a:normAutofit fontScale="70000" lnSpcReduction="20000"/>
          </a:bodyPr>
          <a:lstStyle>
            <a:lvl1pPr marL="2286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32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On May 26, 2021, the 6</a:t>
            </a:r>
            <a:r>
              <a:rPr lang="en-US" baseline="30000" dirty="0"/>
              <a:t>th</a:t>
            </a:r>
            <a:r>
              <a:rPr lang="en-US" dirty="0"/>
              <a:t> Circuit:</a:t>
            </a:r>
          </a:p>
          <a:p>
            <a:pPr lvl="1"/>
            <a:r>
              <a:rPr lang="en-US" dirty="0"/>
              <a:t>Largely upheld FCC’s “in-kind” decision, but found that the operator was limited to offsetting (or being paid) for the marginal cost of providing the benefit – NOT fair market value;  </a:t>
            </a:r>
          </a:p>
          <a:p>
            <a:pPr lvl="1"/>
            <a:r>
              <a:rPr lang="en-US" u="sng" dirty="0"/>
              <a:t>Rejected</a:t>
            </a:r>
            <a:r>
              <a:rPr lang="en-US" dirty="0"/>
              <a:t> the FCC’s mixed-use rule as written, concluding that </a:t>
            </a:r>
            <a:r>
              <a:rPr lang="en-US" dirty="0" err="1"/>
              <a:t>LFAs</a:t>
            </a:r>
            <a:r>
              <a:rPr lang="en-US" dirty="0"/>
              <a:t> may  regulate non-cable services unless inconsistent with the Cable Act; and </a:t>
            </a:r>
          </a:p>
          <a:p>
            <a:pPr lvl="1"/>
            <a:r>
              <a:rPr lang="en-US" dirty="0"/>
              <a:t>Rejected the FCC’s ruling that Eugene’s fee was a Cable Act “franchise fee,” but nonetheless found that other provisions of the Cable Act prevent </a:t>
            </a:r>
            <a:r>
              <a:rPr lang="en-US" dirty="0" err="1"/>
              <a:t>LFAs</a:t>
            </a:r>
            <a:r>
              <a:rPr lang="en-US" dirty="0"/>
              <a:t> from charging a cable operator any fee for use of the ROW use to provide non-cable broadband service. </a:t>
            </a:r>
          </a:p>
        </p:txBody>
      </p:sp>
      <p:pic>
        <p:nvPicPr>
          <p:cNvPr id="4" name="Picture 3"/>
          <p:cNvPicPr>
            <a:picLocks noChangeAspect="1"/>
          </p:cNvPicPr>
          <p:nvPr/>
        </p:nvPicPr>
        <p:blipFill>
          <a:blip r:embed="rId2"/>
          <a:stretch>
            <a:fillRect/>
          </a:stretch>
        </p:blipFill>
        <p:spPr>
          <a:xfrm>
            <a:off x="176690" y="6032326"/>
            <a:ext cx="3971925" cy="825674"/>
          </a:xfrm>
          <a:prstGeom prst="rect">
            <a:avLst/>
          </a:prstGeom>
        </p:spPr>
      </p:pic>
    </p:spTree>
    <p:extLst>
      <p:ext uri="{BB962C8B-B14F-4D97-AF65-F5344CB8AC3E}">
        <p14:creationId xmlns:p14="http://schemas.microsoft.com/office/powerpoint/2010/main" val="1424419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Telecommunications">
  <a:themeElements>
    <a:clrScheme name="BB&amp;KLaw">
      <a:dk1>
        <a:srgbClr val="000000"/>
      </a:dk1>
      <a:lt1>
        <a:srgbClr val="FFFFFF"/>
      </a:lt1>
      <a:dk2>
        <a:srgbClr val="44546A"/>
      </a:dk2>
      <a:lt2>
        <a:srgbClr val="E7E6E6"/>
      </a:lt2>
      <a:accent1>
        <a:srgbClr val="2AC355"/>
      </a:accent1>
      <a:accent2>
        <a:srgbClr val="00467F"/>
      </a:accent2>
      <a:accent3>
        <a:srgbClr val="807F83"/>
      </a:accent3>
      <a:accent4>
        <a:srgbClr val="22669D"/>
      </a:accent4>
      <a:accent5>
        <a:srgbClr val="2AC355"/>
      </a:accent5>
      <a:accent6>
        <a:srgbClr val="22669D"/>
      </a:accent6>
      <a:hlink>
        <a:srgbClr val="445369"/>
      </a:hlink>
      <a:folHlink>
        <a:srgbClr val="E6E5E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lecommunications" id="{94302E78-4561-480E-8EE1-2DDF9535161C}" vid="{357119A8-FA25-4782-B682-99C2824FE4DA}"/>
    </a:ext>
  </a:extLst>
</a:theme>
</file>

<file path=docProps/app.xml><?xml version="1.0" encoding="utf-8"?>
<Properties xmlns="http://schemas.openxmlformats.org/officeDocument/2006/extended-properties" xmlns:vt="http://schemas.openxmlformats.org/officeDocument/2006/docPropsVTypes">
  <Template>Telecommunications</Template>
  <TotalTime>0</TotalTime>
  <Words>2309</Words>
  <Application>Microsoft Office PowerPoint</Application>
  <PresentationFormat>On-screen Show (4:3)</PresentationFormat>
  <Paragraphs>112</Paragraphs>
  <Slides>18</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18</vt:i4>
      </vt:variant>
    </vt:vector>
  </HeadingPairs>
  <TitlesOfParts>
    <vt:vector size="20" baseType="lpstr">
      <vt:lpstr>Arial</vt:lpstr>
      <vt:lpstr>Telecommunications</vt:lpstr>
      <vt:lpstr>Understanding and Integrating the Sixth Circuit’s Cable Order</vt:lpstr>
      <vt:lpstr>Presenters</vt:lpstr>
      <vt:lpstr>Program</vt:lpstr>
      <vt:lpstr>The FCC’s 3rd 621 Order</vt:lpstr>
      <vt:lpstr>FCC’s 3rd 621 Order (cont.)</vt:lpstr>
      <vt:lpstr>What Is “In-Kind?”</vt:lpstr>
      <vt:lpstr>In-Kind Issues/Examples</vt:lpstr>
      <vt:lpstr>Mixed-Use Rule &amp; Impact </vt:lpstr>
      <vt:lpstr>6th Circuit Decision</vt:lpstr>
      <vt:lpstr>In-Kind</vt:lpstr>
      <vt:lpstr>In-Kind (cont.)</vt:lpstr>
      <vt:lpstr>Mixed Use</vt:lpstr>
      <vt:lpstr>Mixed Use – Application to Fees On Non-Cable Services</vt:lpstr>
      <vt:lpstr>What Happens Next? – The Courts</vt:lpstr>
      <vt:lpstr>What Happens Next? – At the Commission</vt:lpstr>
      <vt:lpstr>How Should You Respond to In-Kind Now? </vt:lpstr>
      <vt:lpstr>How Should You Respond to “Mixed Use” Now?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Integrating the Sixth Circuit’s Cable Order</dc:title>
  <cp:lastModifiedBy>Joseph Van Eaton</cp:lastModifiedBy>
  <cp:revision>1</cp:revision>
  <cp:lastPrinted>1900-01-01T08:00:00Z</cp:lastPrinted>
  <dcterms:created xsi:type="dcterms:W3CDTF">1900-01-01T08:00:00Z</dcterms:created>
  <dcterms:modified xsi:type="dcterms:W3CDTF">2021-09-27T03:32:50Z</dcterms:modified>
</cp:coreProperties>
</file>